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Lst>
  <p:sldSz cy="6858000" cx="9144000"/>
  <p:notesSz cx="6858000" cy="9144000"/>
  <p:embeddedFontLst>
    <p:embeddedFont>
      <p:font typeface="Proxima Nova"/>
      <p:regular r:id="rId69"/>
      <p:bold r:id="rId70"/>
      <p:italic r:id="rId71"/>
      <p:boldItalic r:id="rId7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2D200454-40CA-4A62-9FC3-DE9A4176ACB9}">
      <p15:notesGuideLst>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2" Type="http://schemas.openxmlformats.org/officeDocument/2006/relationships/font" Target="fonts/ProximaNova-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ProximaNova-italic.fntdata"/><Relationship Id="rId70" Type="http://schemas.openxmlformats.org/officeDocument/2006/relationships/font" Target="fonts/ProximaNova-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ProximaNova-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 name="Shape 2"/>
        <p:cNvGrpSpPr/>
        <p:nvPr/>
      </p:nvGrpSpPr>
      <p:grpSpPr>
        <a:xfrm>
          <a:off x="0" y="0"/>
          <a:ext cx="0" cy="0"/>
          <a:chOff x="0" y="0"/>
          <a:chExt cx="0" cy="0"/>
        </a:xfrm>
      </p:grpSpPr>
      <p:sp>
        <p:nvSpPr>
          <p:cNvPr id="3" name="Google Shape;3;n"/>
          <p:cNvSpPr/>
          <p:nvPr/>
        </p:nvSpPr>
        <p:spPr>
          <a:xfrm>
            <a:off x="0" y="0"/>
            <a:ext cx="6858000" cy="9144000"/>
          </a:xfrm>
          <a:prstGeom prst="roundRect">
            <a:avLst>
              <a:gd fmla="val 5" name="adj"/>
            </a:avLst>
          </a:pr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 name="Google Shape;4;n"/>
          <p:cNvSpPr txBox="1"/>
          <p:nvPr/>
        </p:nvSpPr>
        <p:spPr>
          <a:xfrm>
            <a:off x="0" y="0"/>
            <a:ext cx="2971800" cy="458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 name="Google Shape;5;n"/>
          <p:cNvSpPr txBox="1"/>
          <p:nvPr>
            <p:ph idx="10" type="dt"/>
          </p:nvPr>
        </p:nvSpPr>
        <p:spPr>
          <a:xfrm>
            <a:off x="3884612" y="0"/>
            <a:ext cx="2970212" cy="457200"/>
          </a:xfrm>
          <a:prstGeom prst="rect">
            <a:avLst/>
          </a:prstGeom>
          <a:noFill/>
          <a:ln>
            <a:noFill/>
          </a:ln>
        </p:spPr>
        <p:txBody>
          <a:bodyPr anchorCtr="0" anchor="t" bIns="46800" lIns="90000" spcFirstLastPara="1" rIns="90000" wrap="square" tIns="46800">
            <a:noAutofit/>
          </a:bodyPr>
          <a:lstStyle>
            <a:lvl1pPr lvl="0" marR="0" rtl="0" algn="l">
              <a:lnSpc>
                <a:spcPct val="100000"/>
              </a:lnSpc>
              <a:spcBef>
                <a:spcPts val="0"/>
              </a:spcBef>
              <a:spcAft>
                <a:spcPts val="0"/>
              </a:spcAft>
              <a:buSzPts val="1400"/>
              <a:buNone/>
              <a:defRPr b="0" i="0" sz="1800" u="none">
                <a:solidFill>
                  <a:srgbClr val="000000"/>
                </a:solidFill>
                <a:latin typeface="Calibri"/>
                <a:ea typeface="Calibri"/>
                <a:cs typeface="Calibri"/>
                <a:sym typeface="Calibri"/>
              </a:defRPr>
            </a:lvl1pPr>
            <a:lvl2pPr lvl="1"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2pPr>
            <a:lvl3pPr lvl="2"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3pPr>
            <a:lvl4pPr lvl="3"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4pPr>
            <a:lvl5pPr lvl="4"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5pPr>
            <a:lvl6pPr lvl="5"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6pPr>
            <a:lvl7pPr lvl="6"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7pPr>
            <a:lvl8pPr lvl="7"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8pPr>
            <a:lvl9pPr lvl="8" marR="0" rtl="0" algn="l">
              <a:lnSpc>
                <a:spcPct val="100000"/>
              </a:lnSpc>
              <a:spcBef>
                <a:spcPts val="0"/>
              </a:spcBef>
              <a:spcAft>
                <a:spcPts val="0"/>
              </a:spcAft>
              <a:buSzPts val="1400"/>
              <a:buNone/>
              <a:defRPr b="0" i="0" sz="1800" u="none" cap="none" strike="noStrike">
                <a:solidFill>
                  <a:srgbClr val="000000"/>
                </a:solidFill>
                <a:latin typeface="Calibri"/>
                <a:ea typeface="Calibri"/>
                <a:cs typeface="Calibri"/>
                <a:sym typeface="Calibri"/>
              </a:defRPr>
            </a:lvl9pPr>
          </a:lstStyle>
          <a:p/>
        </p:txBody>
      </p:sp>
      <p:sp>
        <p:nvSpPr>
          <p:cNvPr id="6" name="Google Shape;6;n"/>
          <p:cNvSpPr/>
          <p:nvPr>
            <p:ph idx="2" type="sldImg"/>
          </p:nvPr>
        </p:nvSpPr>
        <p:spPr>
          <a:xfrm>
            <a:off x="1371600" y="1143000"/>
            <a:ext cx="4113212" cy="3084512"/>
          </a:xfrm>
          <a:custGeom>
            <a:rect b="b" l="l" r="r" t="t"/>
            <a:pathLst>
              <a:path extrusionOk="0" h="120000" w="120000">
                <a:moveTo>
                  <a:pt x="0" y="0"/>
                </a:moveTo>
                <a:lnTo>
                  <a:pt x="120000" y="0"/>
                </a:lnTo>
                <a:lnTo>
                  <a:pt x="120000" y="120000"/>
                </a:lnTo>
                <a:lnTo>
                  <a:pt x="0" y="120000"/>
                </a:lnTo>
                <a:close/>
              </a:path>
            </a:pathLst>
          </a:custGeom>
          <a:noFill/>
          <a:ln cap="sq" cmpd="sng" w="12600">
            <a:solidFill>
              <a:srgbClr val="000000"/>
            </a:solidFill>
            <a:prstDash val="solid"/>
            <a:miter lim="800000"/>
            <a:headEnd len="sm" w="sm" type="none"/>
            <a:tailEnd len="sm" w="sm" type="none"/>
          </a:ln>
        </p:spPr>
      </p:sp>
      <p:sp>
        <p:nvSpPr>
          <p:cNvPr id="7" name="Google Shape;7;n"/>
          <p:cNvSpPr txBox="1"/>
          <p:nvPr>
            <p:ph idx="1" type="body"/>
          </p:nvPr>
        </p:nvSpPr>
        <p:spPr>
          <a:xfrm>
            <a:off x="685800" y="4400550"/>
            <a:ext cx="5484812" cy="3598862"/>
          </a:xfrm>
          <a:prstGeom prst="rect">
            <a:avLst/>
          </a:prstGeom>
          <a:noFill/>
          <a:ln>
            <a:noFill/>
          </a:ln>
        </p:spPr>
        <p:txBody>
          <a:bodyPr anchorCtr="0" anchor="t" bIns="46800" lIns="90000" spcFirstLastPara="1" rIns="90000" wrap="square" tIns="46800">
            <a:noAutofit/>
          </a:bodyPr>
          <a:lstStyle>
            <a:lvl1pPr indent="-228600" lvl="0" marL="457200" marR="0" rtl="0" algn="l">
              <a:spcBef>
                <a:spcPts val="0"/>
              </a:spcBef>
              <a:spcAft>
                <a:spcPts val="0"/>
              </a:spcAft>
              <a:buSzPts val="1400"/>
              <a:buNone/>
              <a:defRPr b="0" i="0" sz="1800" u="none" cap="none" strike="noStrike"/>
            </a:lvl1pPr>
            <a:lvl2pPr indent="-228600" lvl="1" marL="914400" marR="0" rtl="0" algn="l">
              <a:spcBef>
                <a:spcPts val="0"/>
              </a:spcBef>
              <a:spcAft>
                <a:spcPts val="0"/>
              </a:spcAft>
              <a:buSzPts val="1400"/>
              <a:buNone/>
              <a:defRPr b="0" i="0" sz="1800" u="none" cap="none" strike="noStrike"/>
            </a:lvl2pPr>
            <a:lvl3pPr indent="-228600" lvl="2" marL="1371600" marR="0" rtl="0" algn="l">
              <a:spcBef>
                <a:spcPts val="0"/>
              </a:spcBef>
              <a:spcAft>
                <a:spcPts val="0"/>
              </a:spcAft>
              <a:buSzPts val="1400"/>
              <a:buNone/>
              <a:defRPr b="0" i="0" sz="1800" u="none" cap="none" strike="noStrike"/>
            </a:lvl3pPr>
            <a:lvl4pPr indent="-228600" lvl="3" marL="1828800" marR="0" rtl="0" algn="l">
              <a:spcBef>
                <a:spcPts val="0"/>
              </a:spcBef>
              <a:spcAft>
                <a:spcPts val="0"/>
              </a:spcAft>
              <a:buSzPts val="1400"/>
              <a:buNone/>
              <a:defRPr b="0" i="0" sz="1800" u="none" cap="none" strike="noStrike"/>
            </a:lvl4pPr>
            <a:lvl5pPr indent="-228600" lvl="4" marL="2286000" marR="0" rtl="0" algn="l">
              <a:spcBef>
                <a:spcPts val="0"/>
              </a:spcBef>
              <a:spcAft>
                <a:spcPts val="0"/>
              </a:spcAft>
              <a:buSzPts val="1400"/>
              <a:buNone/>
              <a:defRPr b="0" i="0" sz="1800" u="none" cap="none" strike="noStrike"/>
            </a:lvl5pPr>
            <a:lvl6pPr indent="-228600" lvl="5" marL="2743200" marR="0" rtl="0" algn="l">
              <a:spcBef>
                <a:spcPts val="0"/>
              </a:spcBef>
              <a:spcAft>
                <a:spcPts val="0"/>
              </a:spcAft>
              <a:buSzPts val="1400"/>
              <a:buNone/>
              <a:defRPr b="0" i="0" sz="1800" u="none" cap="none" strike="noStrike"/>
            </a:lvl6pPr>
            <a:lvl7pPr indent="-228600" lvl="6" marL="3200400" marR="0" rtl="0" algn="l">
              <a:spcBef>
                <a:spcPts val="0"/>
              </a:spcBef>
              <a:spcAft>
                <a:spcPts val="0"/>
              </a:spcAft>
              <a:buSzPts val="1400"/>
              <a:buNone/>
              <a:defRPr b="0" i="0" sz="1800" u="none" cap="none" strike="noStrike"/>
            </a:lvl7pPr>
            <a:lvl8pPr indent="-228600" lvl="7" marL="3657600" marR="0" rtl="0" algn="l">
              <a:spcBef>
                <a:spcPts val="0"/>
              </a:spcBef>
              <a:spcAft>
                <a:spcPts val="0"/>
              </a:spcAft>
              <a:buSzPts val="1400"/>
              <a:buNone/>
              <a:defRPr b="0" i="0" sz="1800" u="none" cap="none" strike="noStrike"/>
            </a:lvl8pPr>
            <a:lvl9pPr indent="-228600" lvl="8" marL="4114800" marR="0" rtl="0" algn="l">
              <a:spcBef>
                <a:spcPts val="0"/>
              </a:spcBef>
              <a:spcAft>
                <a:spcPts val="0"/>
              </a:spcAft>
              <a:buSzPts val="1400"/>
              <a:buNone/>
              <a:defRPr b="0" i="0" sz="1800" u="none" cap="none" strike="noStrike"/>
            </a:lvl9pPr>
          </a:lstStyle>
          <a:p/>
        </p:txBody>
      </p:sp>
      <p:sp>
        <p:nvSpPr>
          <p:cNvPr id="8" name="Google Shape;8;n"/>
          <p:cNvSpPr txBox="1"/>
          <p:nvPr/>
        </p:nvSpPr>
        <p:spPr>
          <a:xfrm>
            <a:off x="0" y="8685212"/>
            <a:ext cx="2971800" cy="458787"/>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 name="Google Shape;9;n"/>
          <p:cNvSpPr txBox="1"/>
          <p:nvPr>
            <p:ph idx="12" type="sldNum"/>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032734bc0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032734bc0_0_0:notes"/>
          <p:cNvSpPr txBox="1"/>
          <p:nvPr>
            <p:ph idx="1" type="body"/>
          </p:nvPr>
        </p:nvSpPr>
        <p:spPr>
          <a:xfrm>
            <a:off x="685800" y="4343400"/>
            <a:ext cx="5486400" cy="4114800"/>
          </a:xfrm>
          <a:prstGeom prst="rect">
            <a:avLst/>
          </a:prstGeom>
        </p:spPr>
        <p:txBody>
          <a:bodyPr anchorCtr="0" anchor="t"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p10: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88" name="Google Shape;288;p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89" name="Google Shape;289;p10: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1: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98" name="Google Shape;298;p1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99" name="Google Shape;299;p11: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p1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09" name="Google Shape;309;p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10" name="Google Shape;310;p1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1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19" name="Google Shape;319;p1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20" name="Google Shape;320;p1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p1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34" name="Google Shape;334;p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35" name="Google Shape;335;p1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1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48" name="Google Shape;348;p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49" name="Google Shape;349;p1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1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62" name="Google Shape;362;p1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63" name="Google Shape;363;p1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p1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71" name="Google Shape;371;p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72" name="Google Shape;372;p1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9" name="Shape 379"/>
        <p:cNvGrpSpPr/>
        <p:nvPr/>
      </p:nvGrpSpPr>
      <p:grpSpPr>
        <a:xfrm>
          <a:off x="0" y="0"/>
          <a:ext cx="0" cy="0"/>
          <a:chOff x="0" y="0"/>
          <a:chExt cx="0" cy="0"/>
        </a:xfrm>
      </p:grpSpPr>
      <p:sp>
        <p:nvSpPr>
          <p:cNvPr id="380" name="Google Shape;380;p1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81" name="Google Shape;381;p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82" name="Google Shape;382;p1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19: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391" name="Google Shape;391;p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392" name="Google Shape;392;p19: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p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02" name="Google Shape;202;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03" name="Google Shape;203;p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p20: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00" name="Google Shape;400;p2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01" name="Google Shape;401;p20: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1: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09" name="Google Shape;409;p2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0" name="Google Shape;410;p21: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2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18" name="Google Shape;418;p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19" name="Google Shape;419;p2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2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27" name="Google Shape;427;p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28" name="Google Shape;428;p2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p2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36" name="Google Shape;436;p2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37" name="Google Shape;437;p2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p2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48" name="Google Shape;448;p2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49" name="Google Shape;449;p2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p2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58" name="Google Shape;458;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59" name="Google Shape;459;p2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p2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68" name="Google Shape;468;p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69" name="Google Shape;469;p2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p2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78" name="Google Shape;478;p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79" name="Google Shape;479;p2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29: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88" name="Google Shape;488;p2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89" name="Google Shape;489;p29: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 name="Shape 210"/>
        <p:cNvGrpSpPr/>
        <p:nvPr/>
      </p:nvGrpSpPr>
      <p:grpSpPr>
        <a:xfrm>
          <a:off x="0" y="0"/>
          <a:ext cx="0" cy="0"/>
          <a:chOff x="0" y="0"/>
          <a:chExt cx="0" cy="0"/>
        </a:xfrm>
      </p:grpSpPr>
      <p:sp>
        <p:nvSpPr>
          <p:cNvPr id="211" name="Google Shape;211;p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12" name="Google Shape;212;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13" name="Google Shape;213;p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 name="Shape 496"/>
        <p:cNvGrpSpPr/>
        <p:nvPr/>
      </p:nvGrpSpPr>
      <p:grpSpPr>
        <a:xfrm>
          <a:off x="0" y="0"/>
          <a:ext cx="0" cy="0"/>
          <a:chOff x="0" y="0"/>
          <a:chExt cx="0" cy="0"/>
        </a:xfrm>
      </p:grpSpPr>
      <p:sp>
        <p:nvSpPr>
          <p:cNvPr id="497" name="Google Shape;497;p30: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498" name="Google Shape;498;p3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499" name="Google Shape;499;p30: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p31: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08" name="Google Shape;508;p3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09" name="Google Shape;509;p31: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5" name="Shape 515"/>
        <p:cNvGrpSpPr/>
        <p:nvPr/>
      </p:nvGrpSpPr>
      <p:grpSpPr>
        <a:xfrm>
          <a:off x="0" y="0"/>
          <a:ext cx="0" cy="0"/>
          <a:chOff x="0" y="0"/>
          <a:chExt cx="0" cy="0"/>
        </a:xfrm>
      </p:grpSpPr>
      <p:sp>
        <p:nvSpPr>
          <p:cNvPr id="516" name="Google Shape;516;p3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17" name="Google Shape;517;p3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18" name="Google Shape;518;p3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5" name="Shape 525"/>
        <p:cNvGrpSpPr/>
        <p:nvPr/>
      </p:nvGrpSpPr>
      <p:grpSpPr>
        <a:xfrm>
          <a:off x="0" y="0"/>
          <a:ext cx="0" cy="0"/>
          <a:chOff x="0" y="0"/>
          <a:chExt cx="0" cy="0"/>
        </a:xfrm>
      </p:grpSpPr>
      <p:sp>
        <p:nvSpPr>
          <p:cNvPr id="526" name="Google Shape;526;p3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27" name="Google Shape;527;p3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28" name="Google Shape;528;p3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3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37" name="Google Shape;537;p3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38" name="Google Shape;538;p3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p3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47" name="Google Shape;547;p3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48" name="Google Shape;548;p3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p3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58" name="Google Shape;558;p3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59" name="Google Shape;559;p3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4" name="Shape 564"/>
        <p:cNvGrpSpPr/>
        <p:nvPr/>
      </p:nvGrpSpPr>
      <p:grpSpPr>
        <a:xfrm>
          <a:off x="0" y="0"/>
          <a:ext cx="0" cy="0"/>
          <a:chOff x="0" y="0"/>
          <a:chExt cx="0" cy="0"/>
        </a:xfrm>
      </p:grpSpPr>
      <p:sp>
        <p:nvSpPr>
          <p:cNvPr id="565" name="Google Shape;565;p3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66" name="Google Shape;566;p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67" name="Google Shape;567;p3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p3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76" name="Google Shape;576;p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77" name="Google Shape;577;p3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3" name="Shape 583"/>
        <p:cNvGrpSpPr/>
        <p:nvPr/>
      </p:nvGrpSpPr>
      <p:grpSpPr>
        <a:xfrm>
          <a:off x="0" y="0"/>
          <a:ext cx="0" cy="0"/>
          <a:chOff x="0" y="0"/>
          <a:chExt cx="0" cy="0"/>
        </a:xfrm>
      </p:grpSpPr>
      <p:sp>
        <p:nvSpPr>
          <p:cNvPr id="584" name="Google Shape;584;p39: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85" name="Google Shape;585;p3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86" name="Google Shape;586;p39: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p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21" name="Google Shape;221;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22" name="Google Shape;222;p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0: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595" name="Google Shape;595;p4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596" name="Google Shape;596;p40: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p41: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06" name="Google Shape;606;p4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07" name="Google Shape;607;p41: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4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16" name="Google Shape;616;p4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17" name="Google Shape;617;p4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Google Shape;624;p4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25" name="Google Shape;625;p4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26" name="Google Shape;626;p4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p4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35" name="Google Shape;635;p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36" name="Google Shape;636;p4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0" name="Shape 650"/>
        <p:cNvGrpSpPr/>
        <p:nvPr/>
      </p:nvGrpSpPr>
      <p:grpSpPr>
        <a:xfrm>
          <a:off x="0" y="0"/>
          <a:ext cx="0" cy="0"/>
          <a:chOff x="0" y="0"/>
          <a:chExt cx="0" cy="0"/>
        </a:xfrm>
      </p:grpSpPr>
      <p:sp>
        <p:nvSpPr>
          <p:cNvPr id="651" name="Google Shape;651;p4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52" name="Google Shape;652;p4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53" name="Google Shape;653;p4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1" name="Shape 661"/>
        <p:cNvGrpSpPr/>
        <p:nvPr/>
      </p:nvGrpSpPr>
      <p:grpSpPr>
        <a:xfrm>
          <a:off x="0" y="0"/>
          <a:ext cx="0" cy="0"/>
          <a:chOff x="0" y="0"/>
          <a:chExt cx="0" cy="0"/>
        </a:xfrm>
      </p:grpSpPr>
      <p:sp>
        <p:nvSpPr>
          <p:cNvPr id="662" name="Google Shape;662;p4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63" name="Google Shape;663;p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64" name="Google Shape;664;p4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0" name="Shape 670"/>
        <p:cNvGrpSpPr/>
        <p:nvPr/>
      </p:nvGrpSpPr>
      <p:grpSpPr>
        <a:xfrm>
          <a:off x="0" y="0"/>
          <a:ext cx="0" cy="0"/>
          <a:chOff x="0" y="0"/>
          <a:chExt cx="0" cy="0"/>
        </a:xfrm>
      </p:grpSpPr>
      <p:sp>
        <p:nvSpPr>
          <p:cNvPr id="671" name="Google Shape;671;p4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72" name="Google Shape;672;p4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73" name="Google Shape;673;p4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0" name="Shape 680"/>
        <p:cNvGrpSpPr/>
        <p:nvPr/>
      </p:nvGrpSpPr>
      <p:grpSpPr>
        <a:xfrm>
          <a:off x="0" y="0"/>
          <a:ext cx="0" cy="0"/>
          <a:chOff x="0" y="0"/>
          <a:chExt cx="0" cy="0"/>
        </a:xfrm>
      </p:grpSpPr>
      <p:sp>
        <p:nvSpPr>
          <p:cNvPr id="681" name="Google Shape;681;p4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82" name="Google Shape;682;p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83" name="Google Shape;683;p4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61a87b47df_0_0:notes"/>
          <p:cNvSpPr/>
          <p:nvPr>
            <p:ph idx="2" type="sldImg"/>
          </p:nvPr>
        </p:nvSpPr>
        <p:spPr>
          <a:xfrm>
            <a:off x="1371600" y="1143000"/>
            <a:ext cx="4113300" cy="30846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61a87b47df_0_0:notes"/>
          <p:cNvSpPr txBox="1"/>
          <p:nvPr>
            <p:ph idx="1" type="body"/>
          </p:nvPr>
        </p:nvSpPr>
        <p:spPr>
          <a:xfrm>
            <a:off x="685800" y="4400550"/>
            <a:ext cx="5484900" cy="3598800"/>
          </a:xfrm>
          <a:prstGeom prst="rect">
            <a:avLst/>
          </a:prstGeom>
        </p:spPr>
        <p:txBody>
          <a:bodyPr anchorCtr="0" anchor="t" bIns="46800" lIns="90000" spcFirstLastPara="1" rIns="90000" wrap="square" tIns="46800">
            <a:noAutofit/>
          </a:bodyPr>
          <a:lstStyle/>
          <a:p>
            <a:pPr indent="0" lvl="0" marL="0" rtl="0" algn="l">
              <a:spcBef>
                <a:spcPts val="0"/>
              </a:spcBef>
              <a:spcAft>
                <a:spcPts val="0"/>
              </a:spcAft>
              <a:buNone/>
            </a:pPr>
            <a:r>
              <a:t/>
            </a:r>
            <a:endParaRPr/>
          </a:p>
        </p:txBody>
      </p:sp>
      <p:sp>
        <p:nvSpPr>
          <p:cNvPr id="692" name="Google Shape;692;g61a87b47df_0_0:notes"/>
          <p:cNvSpPr txBox="1"/>
          <p:nvPr>
            <p:ph idx="12" type="sldNum"/>
          </p:nvPr>
        </p:nvSpPr>
        <p:spPr>
          <a:xfrm>
            <a:off x="3884612" y="8685212"/>
            <a:ext cx="2970300" cy="457200"/>
          </a:xfrm>
          <a:prstGeom prst="rect">
            <a:avLst/>
          </a:prstGeom>
        </p:spPr>
        <p:txBody>
          <a:bodyPr anchorCtr="0" anchor="b" bIns="46800" lIns="90000" spcFirstLastPara="1" rIns="90000" wrap="square" tIns="46800">
            <a:noAutofit/>
          </a:bodyPr>
          <a:lstStyle/>
          <a:p>
            <a:pPr indent="0" lvl="0" marL="215900" rtl="0" algn="r">
              <a:spcBef>
                <a:spcPts val="0"/>
              </a:spcBef>
              <a:spcAft>
                <a:spcPts val="0"/>
              </a:spcAft>
              <a:buClr>
                <a:srgbClr val="000000"/>
              </a:buClr>
              <a:buSzPts val="1200"/>
              <a:buFont typeface="Times New Roman"/>
              <a:buNone/>
            </a:pPr>
            <a:fld id="{00000000-1234-1234-1234-123412341234}" type="slidenum">
              <a:rPr lang="en-US"/>
              <a:t>‹#›</a:t>
            </a:fld>
            <a:endParaRPr sz="1400">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p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0" name="Google Shape;24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41" name="Google Shape;241;p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7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698" name="Google Shape;698;p7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699" name="Google Shape;699;p7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p79: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06" name="Google Shape;706;p7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07" name="Google Shape;707;p79: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80: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14" name="Google Shape;714;p8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15" name="Google Shape;715;p80: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0" name="Shape 720"/>
        <p:cNvGrpSpPr/>
        <p:nvPr/>
      </p:nvGrpSpPr>
      <p:grpSpPr>
        <a:xfrm>
          <a:off x="0" y="0"/>
          <a:ext cx="0" cy="0"/>
          <a:chOff x="0" y="0"/>
          <a:chExt cx="0" cy="0"/>
        </a:xfrm>
      </p:grpSpPr>
      <p:sp>
        <p:nvSpPr>
          <p:cNvPr id="721" name="Google Shape;721;p81: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22" name="Google Shape;722;p8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23" name="Google Shape;723;p81: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p8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30" name="Google Shape;730;p8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31" name="Google Shape;731;p8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p8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38" name="Google Shape;738;p8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39" name="Google Shape;739;p8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8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48" name="Google Shape;748;p8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49" name="Google Shape;749;p8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p92: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58" name="Google Shape;758;p9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59" name="Google Shape;759;p92: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93: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67" name="Google Shape;767;p9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68" name="Google Shape;768;p93: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p94: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76" name="Google Shape;776;p9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77" name="Google Shape;777;p94: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p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49" name="Google Shape;249;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50" name="Google Shape;250;p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3" name="Shape 783"/>
        <p:cNvGrpSpPr/>
        <p:nvPr/>
      </p:nvGrpSpPr>
      <p:grpSpPr>
        <a:xfrm>
          <a:off x="0" y="0"/>
          <a:ext cx="0" cy="0"/>
          <a:chOff x="0" y="0"/>
          <a:chExt cx="0" cy="0"/>
        </a:xfrm>
      </p:grpSpPr>
      <p:sp>
        <p:nvSpPr>
          <p:cNvPr id="784" name="Google Shape;784;p95: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85" name="Google Shape;785;p9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86" name="Google Shape;786;p95: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p96: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794" name="Google Shape;794;p9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795" name="Google Shape;795;p96: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p9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03" name="Google Shape;803;p9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04" name="Google Shape;804;p9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0" name="Shape 810"/>
        <p:cNvGrpSpPr/>
        <p:nvPr/>
      </p:nvGrpSpPr>
      <p:grpSpPr>
        <a:xfrm>
          <a:off x="0" y="0"/>
          <a:ext cx="0" cy="0"/>
          <a:chOff x="0" y="0"/>
          <a:chExt cx="0" cy="0"/>
        </a:xfrm>
      </p:grpSpPr>
      <p:sp>
        <p:nvSpPr>
          <p:cNvPr id="811" name="Google Shape;811;p9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812" name="Google Shape;812;p9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813" name="Google Shape;813;p9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6" name="Shape 256"/>
        <p:cNvGrpSpPr/>
        <p:nvPr/>
      </p:nvGrpSpPr>
      <p:grpSpPr>
        <a:xfrm>
          <a:off x="0" y="0"/>
          <a:ext cx="0" cy="0"/>
          <a:chOff x="0" y="0"/>
          <a:chExt cx="0" cy="0"/>
        </a:xfrm>
      </p:grpSpPr>
      <p:sp>
        <p:nvSpPr>
          <p:cNvPr id="257" name="Google Shape;257;p7: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58" name="Google Shape;258;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59" name="Google Shape;259;p7: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p8: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68" name="Google Shape;268;p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69" name="Google Shape;269;p8: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9:notes"/>
          <p:cNvSpPr txBox="1"/>
          <p:nvPr/>
        </p:nvSpPr>
        <p:spPr>
          <a:xfrm>
            <a:off x="3884612" y="8685212"/>
            <a:ext cx="2970212" cy="457200"/>
          </a:xfrm>
          <a:prstGeom prst="rect">
            <a:avLst/>
          </a:prstGeom>
          <a:noFill/>
          <a:ln>
            <a:noFill/>
          </a:ln>
        </p:spPr>
        <p:txBody>
          <a:bodyPr anchorCtr="0" anchor="b" bIns="46800" lIns="90000" spcFirstLastPara="1" rIns="90000" wrap="square" tIns="46800">
            <a:noAutofit/>
          </a:bodyPr>
          <a:lstStyle/>
          <a:p>
            <a:pPr indent="0" lvl="0" marL="215900" marR="0" rtl="0" algn="r">
              <a:lnSpc>
                <a:spcPct val="100000"/>
              </a:lnSpc>
              <a:spcBef>
                <a:spcPts val="0"/>
              </a:spcBef>
              <a:spcAft>
                <a:spcPts val="0"/>
              </a:spcAft>
              <a:buClr>
                <a:srgbClr val="000000"/>
              </a:buClr>
              <a:buSzPts val="1200"/>
              <a:buFont typeface="Times New Roman"/>
              <a:buNone/>
            </a:pPr>
            <a:fld id="{00000000-1234-1234-1234-123412341234}" type="slidenum">
              <a:rPr b="0" i="0" lang="en-US" sz="1200" u="none">
                <a:solidFill>
                  <a:srgbClr val="000000"/>
                </a:solidFill>
                <a:latin typeface="Times New Roman"/>
                <a:ea typeface="Times New Roman"/>
                <a:cs typeface="Times New Roman"/>
                <a:sym typeface="Times New Roman"/>
              </a:rPr>
              <a:t>‹#›</a:t>
            </a:fld>
            <a:endParaRPr/>
          </a:p>
        </p:txBody>
      </p:sp>
      <p:sp>
        <p:nvSpPr>
          <p:cNvPr id="278" name="Google Shape;278;p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solidFill>
            <a:srgbClr val="FFFFFF"/>
          </a:solidFill>
          <a:ln>
            <a:noFill/>
          </a:ln>
        </p:spPr>
      </p:sp>
      <p:sp>
        <p:nvSpPr>
          <p:cNvPr id="279" name="Google Shape;279;p9:notes"/>
          <p:cNvSpPr txBox="1"/>
          <p:nvPr>
            <p:ph idx="1" type="body"/>
          </p:nvPr>
        </p:nvSpPr>
        <p:spPr>
          <a:xfrm>
            <a:off x="685800" y="4400550"/>
            <a:ext cx="5486400" cy="3600450"/>
          </a:xfrm>
          <a:prstGeom prst="rect">
            <a:avLst/>
          </a:prstGeom>
          <a:noFill/>
          <a:ln>
            <a:noFill/>
          </a:ln>
        </p:spPr>
        <p:txBody>
          <a:bodyPr anchorCtr="0" anchor="ctr" bIns="46800" lIns="90000" spcFirstLastPara="1" rIns="90000" wrap="square" tIns="468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apositiva de título" type="title">
  <p:cSld name="TITLE">
    <p:spTree>
      <p:nvGrpSpPr>
        <p:cNvPr id="19" name="Shape 19"/>
        <p:cNvGrpSpPr/>
        <p:nvPr/>
      </p:nvGrpSpPr>
      <p:grpSpPr>
        <a:xfrm>
          <a:off x="0" y="0"/>
          <a:ext cx="0" cy="0"/>
          <a:chOff x="0" y="0"/>
          <a:chExt cx="0" cy="0"/>
        </a:xfrm>
      </p:grpSpPr>
      <p:sp>
        <p:nvSpPr>
          <p:cNvPr id="20" name="Google Shape;20;p2"/>
          <p:cNvSpPr/>
          <p:nvPr/>
        </p:nvSpPr>
        <p:spPr>
          <a:xfrm flipH="1" rot="10800000">
            <a:off x="1525" y="575"/>
            <a:ext cx="2220900" cy="2301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21" name="Google Shape;21;p2"/>
          <p:cNvGrpSpPr/>
          <p:nvPr/>
        </p:nvGrpSpPr>
        <p:grpSpPr>
          <a:xfrm>
            <a:off x="-1300" y="52"/>
            <a:ext cx="9146775" cy="6857929"/>
            <a:chOff x="-1300" y="52"/>
            <a:chExt cx="9146775" cy="6857929"/>
          </a:xfrm>
        </p:grpSpPr>
        <p:sp>
          <p:nvSpPr>
            <p:cNvPr id="22" name="Google Shape;22;p2"/>
            <p:cNvSpPr/>
            <p:nvPr/>
          </p:nvSpPr>
          <p:spPr>
            <a:xfrm>
              <a:off x="1028075" y="52"/>
              <a:ext cx="8117400" cy="12474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23" name="Google Shape;23;p2"/>
            <p:cNvGrpSpPr/>
            <p:nvPr/>
          </p:nvGrpSpPr>
          <p:grpSpPr>
            <a:xfrm rot="10800000">
              <a:off x="-1300" y="4051474"/>
              <a:ext cx="9143950" cy="2806507"/>
              <a:chOff x="0" y="275"/>
              <a:chExt cx="9143950" cy="381817"/>
            </a:xfrm>
          </p:grpSpPr>
          <p:sp>
            <p:nvSpPr>
              <p:cNvPr id="24" name="Google Shape;24;p2"/>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25" name="Google Shape;25;p2"/>
              <p:cNvSpPr/>
              <p:nvPr/>
            </p:nvSpPr>
            <p:spPr>
              <a:xfrm flipH="1" rot="10800000">
                <a:off x="0" y="492"/>
                <a:ext cx="2348100" cy="3816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26" name="Google Shape;26;p2"/>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 name="Google Shape;27;p2"/>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CFP</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28" name="Google Shape;28;p2"/>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ina - Repaso">
  <p:cSld name="Filmina - Repaso">
    <p:spTree>
      <p:nvGrpSpPr>
        <p:cNvPr id="109" name="Shape 109"/>
        <p:cNvGrpSpPr/>
        <p:nvPr/>
      </p:nvGrpSpPr>
      <p:grpSpPr>
        <a:xfrm>
          <a:off x="0" y="0"/>
          <a:ext cx="0" cy="0"/>
          <a:chOff x="0" y="0"/>
          <a:chExt cx="0" cy="0"/>
        </a:xfrm>
      </p:grpSpPr>
      <p:sp>
        <p:nvSpPr>
          <p:cNvPr id="110" name="Google Shape;110;p11"/>
          <p:cNvSpPr/>
          <p:nvPr/>
        </p:nvSpPr>
        <p:spPr>
          <a:xfrm>
            <a:off x="-25" y="6754950"/>
            <a:ext cx="9144000" cy="146100"/>
          </a:xfrm>
          <a:prstGeom prst="rect">
            <a:avLst/>
          </a:prstGeom>
          <a:solidFill>
            <a:srgbClr val="5A3A9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11" name="Google Shape;111;p11"/>
          <p:cNvSpPr/>
          <p:nvPr/>
        </p:nvSpPr>
        <p:spPr>
          <a:xfrm flipH="1">
            <a:off x="8440500" y="6615100"/>
            <a:ext cx="703500" cy="2859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112" name="Google Shape;112;p1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3" name="Google Shape;113;p11"/>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114" name="Google Shape;114;p11"/>
          <p:cNvGrpSpPr/>
          <p:nvPr/>
        </p:nvGrpSpPr>
        <p:grpSpPr>
          <a:xfrm>
            <a:off x="0" y="275"/>
            <a:ext cx="9143950" cy="480375"/>
            <a:chOff x="0" y="275"/>
            <a:chExt cx="9143950" cy="480375"/>
          </a:xfrm>
        </p:grpSpPr>
        <p:sp>
          <p:nvSpPr>
            <p:cNvPr id="115" name="Google Shape;115;p11"/>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16" name="Google Shape;116;p11"/>
            <p:cNvSpPr/>
            <p:nvPr/>
          </p:nvSpPr>
          <p:spPr>
            <a:xfrm flipH="1" rot="10800000">
              <a:off x="0" y="350"/>
              <a:ext cx="1098000" cy="480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117" name="Google Shape;117;p11"/>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CFP</a:t>
            </a:r>
            <a:endParaRPr b="1" sz="2400">
              <a:solidFill>
                <a:srgbClr val="FFFFFF"/>
              </a:solidFill>
            </a:endParaRPr>
          </a:p>
        </p:txBody>
      </p:sp>
      <p:sp>
        <p:nvSpPr>
          <p:cNvPr id="118" name="Google Shape;118;p11"/>
          <p:cNvSpPr txBox="1"/>
          <p:nvPr>
            <p:ph idx="1" type="body"/>
          </p:nvPr>
        </p:nvSpPr>
        <p:spPr>
          <a:xfrm>
            <a:off x="628650" y="1530725"/>
            <a:ext cx="7886700" cy="4980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ncabezado de sección" type="secHead">
  <p:cSld name="SECTION_HEADER">
    <p:spTree>
      <p:nvGrpSpPr>
        <p:cNvPr id="119" name="Shape 119"/>
        <p:cNvGrpSpPr/>
        <p:nvPr/>
      </p:nvGrpSpPr>
      <p:grpSpPr>
        <a:xfrm>
          <a:off x="0" y="0"/>
          <a:ext cx="0" cy="0"/>
          <a:chOff x="0" y="0"/>
          <a:chExt cx="0" cy="0"/>
        </a:xfrm>
      </p:grpSpPr>
      <p:sp>
        <p:nvSpPr>
          <p:cNvPr id="120" name="Google Shape;120;p12"/>
          <p:cNvSpPr txBox="1"/>
          <p:nvPr>
            <p:ph type="title"/>
          </p:nvPr>
        </p:nvSpPr>
        <p:spPr>
          <a:xfrm>
            <a:off x="623888" y="1176339"/>
            <a:ext cx="7886700" cy="28527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6000"/>
              <a:buFont typeface="Arial"/>
              <a:buNone/>
              <a:defRPr sz="6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1" name="Google Shape;121;p12"/>
          <p:cNvSpPr txBox="1"/>
          <p:nvPr>
            <p:ph idx="1" type="body"/>
          </p:nvPr>
        </p:nvSpPr>
        <p:spPr>
          <a:xfrm>
            <a:off x="623888" y="4589464"/>
            <a:ext cx="7886700" cy="15003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sz="2400">
                <a:solidFill>
                  <a:schemeClr val="dk1"/>
                </a:solidFill>
              </a:defRPr>
            </a:lvl1pPr>
            <a:lvl2pPr indent="-228600" lvl="1" marL="914400" rtl="0" algn="l">
              <a:lnSpc>
                <a:spcPct val="90000"/>
              </a:lnSpc>
              <a:spcBef>
                <a:spcPts val="500"/>
              </a:spcBef>
              <a:spcAft>
                <a:spcPts val="0"/>
              </a:spcAft>
              <a:buClr>
                <a:srgbClr val="888888"/>
              </a:buClr>
              <a:buSzPts val="2000"/>
              <a:buNone/>
              <a:defRPr sz="2000">
                <a:solidFill>
                  <a:srgbClr val="888888"/>
                </a:solidFill>
              </a:defRPr>
            </a:lvl2pPr>
            <a:lvl3pPr indent="-228600" lvl="2" marL="1371600" rtl="0" algn="l">
              <a:lnSpc>
                <a:spcPct val="90000"/>
              </a:lnSpc>
              <a:spcBef>
                <a:spcPts val="500"/>
              </a:spcBef>
              <a:spcAft>
                <a:spcPts val="0"/>
              </a:spcAft>
              <a:buClr>
                <a:srgbClr val="888888"/>
              </a:buClr>
              <a:buSzPts val="1800"/>
              <a:buNone/>
              <a:defRPr sz="1800">
                <a:solidFill>
                  <a:srgbClr val="888888"/>
                </a:solidFill>
              </a:defRPr>
            </a:lvl3pPr>
            <a:lvl4pPr indent="-228600" lvl="3" marL="1828800" rtl="0" algn="l">
              <a:lnSpc>
                <a:spcPct val="90000"/>
              </a:lnSpc>
              <a:spcBef>
                <a:spcPts val="500"/>
              </a:spcBef>
              <a:spcAft>
                <a:spcPts val="0"/>
              </a:spcAft>
              <a:buClr>
                <a:srgbClr val="888888"/>
              </a:buClr>
              <a:buSzPts val="1600"/>
              <a:buNone/>
              <a:defRPr sz="1600">
                <a:solidFill>
                  <a:srgbClr val="888888"/>
                </a:solidFill>
              </a:defRPr>
            </a:lvl4pPr>
            <a:lvl5pPr indent="-228600" lvl="4" marL="2286000" rtl="0" algn="l">
              <a:lnSpc>
                <a:spcPct val="9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22" name="Google Shape;122;p12"/>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23" name="Google Shape;123;p12"/>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4" name="Google Shape;124;p12"/>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os objetos" type="twoObj">
  <p:cSld name="TWO_OBJECTS">
    <p:spTree>
      <p:nvGrpSpPr>
        <p:cNvPr id="125" name="Shape 125"/>
        <p:cNvGrpSpPr/>
        <p:nvPr/>
      </p:nvGrpSpPr>
      <p:grpSpPr>
        <a:xfrm>
          <a:off x="0" y="0"/>
          <a:ext cx="0" cy="0"/>
          <a:chOff x="0" y="0"/>
          <a:chExt cx="0" cy="0"/>
        </a:xfrm>
      </p:grpSpPr>
      <p:sp>
        <p:nvSpPr>
          <p:cNvPr id="126" name="Google Shape;126;p13"/>
          <p:cNvSpPr txBox="1"/>
          <p:nvPr>
            <p:ph type="title"/>
          </p:nvPr>
        </p:nvSpPr>
        <p:spPr>
          <a:xfrm>
            <a:off x="628650" y="290400"/>
            <a:ext cx="7886700" cy="11007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13"/>
          <p:cNvSpPr txBox="1"/>
          <p:nvPr>
            <p:ph idx="1" type="body"/>
          </p:nvPr>
        </p:nvSpPr>
        <p:spPr>
          <a:xfrm>
            <a:off x="6286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8" name="Google Shape;128;p13"/>
          <p:cNvSpPr txBox="1"/>
          <p:nvPr>
            <p:ph idx="2" type="body"/>
          </p:nvPr>
        </p:nvSpPr>
        <p:spPr>
          <a:xfrm>
            <a:off x="4629150" y="1469139"/>
            <a:ext cx="3886200" cy="50421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9" name="Google Shape;129;p13"/>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0" name="Google Shape;130;p1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1" name="Google Shape;131;p13"/>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ación" type="twoTxTwoObj">
  <p:cSld name="TWO_OBJECTS_WITH_TEXT">
    <p:spTree>
      <p:nvGrpSpPr>
        <p:cNvPr id="132" name="Shape 132"/>
        <p:cNvGrpSpPr/>
        <p:nvPr/>
      </p:nvGrpSpPr>
      <p:grpSpPr>
        <a:xfrm>
          <a:off x="0" y="0"/>
          <a:ext cx="0" cy="0"/>
          <a:chOff x="0" y="0"/>
          <a:chExt cx="0" cy="0"/>
        </a:xfrm>
      </p:grpSpPr>
      <p:sp>
        <p:nvSpPr>
          <p:cNvPr id="133" name="Google Shape;133;p14"/>
          <p:cNvSpPr txBox="1"/>
          <p:nvPr>
            <p:ph type="title"/>
          </p:nvPr>
        </p:nvSpPr>
        <p:spPr>
          <a:xfrm>
            <a:off x="782241" y="124200"/>
            <a:ext cx="7886700" cy="10779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14"/>
          <p:cNvSpPr txBox="1"/>
          <p:nvPr>
            <p:ph idx="1" type="body"/>
          </p:nvPr>
        </p:nvSpPr>
        <p:spPr>
          <a:xfrm>
            <a:off x="629850" y="1077576"/>
            <a:ext cx="3868200" cy="2509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5" name="Google Shape;135;p14"/>
          <p:cNvSpPr txBox="1"/>
          <p:nvPr>
            <p:ph idx="2" type="body"/>
          </p:nvPr>
        </p:nvSpPr>
        <p:spPr>
          <a:xfrm>
            <a:off x="629850" y="3647181"/>
            <a:ext cx="3868200" cy="2917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6" name="Google Shape;136;p14"/>
          <p:cNvSpPr txBox="1"/>
          <p:nvPr>
            <p:ph idx="3" type="body"/>
          </p:nvPr>
        </p:nvSpPr>
        <p:spPr>
          <a:xfrm>
            <a:off x="4629150" y="1077576"/>
            <a:ext cx="3887400" cy="2509500"/>
          </a:xfrm>
          <a:prstGeom prst="rect">
            <a:avLst/>
          </a:prstGeom>
          <a:noFill/>
          <a:ln>
            <a:noFill/>
          </a:ln>
        </p:spPr>
        <p:txBody>
          <a:bodyPr anchorCtr="0" anchor="b"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2400"/>
              <a:buNone/>
              <a:defRPr b="1" sz="2400"/>
            </a:lvl1pPr>
            <a:lvl2pPr indent="-228600" lvl="1" marL="914400" rtl="0" algn="l">
              <a:lnSpc>
                <a:spcPct val="90000"/>
              </a:lnSpc>
              <a:spcBef>
                <a:spcPts val="500"/>
              </a:spcBef>
              <a:spcAft>
                <a:spcPts val="0"/>
              </a:spcAft>
              <a:buClr>
                <a:schemeClr val="dk1"/>
              </a:buClr>
              <a:buSzPts val="2000"/>
              <a:buNone/>
              <a:defRPr b="1" sz="2000"/>
            </a:lvl2pPr>
            <a:lvl3pPr indent="-228600" lvl="2" marL="1371600" rtl="0" algn="l">
              <a:lnSpc>
                <a:spcPct val="90000"/>
              </a:lnSpc>
              <a:spcBef>
                <a:spcPts val="500"/>
              </a:spcBef>
              <a:spcAft>
                <a:spcPts val="0"/>
              </a:spcAft>
              <a:buClr>
                <a:schemeClr val="dk1"/>
              </a:buClr>
              <a:buSzPts val="1800"/>
              <a:buNone/>
              <a:defRPr b="1" sz="1800"/>
            </a:lvl3pPr>
            <a:lvl4pPr indent="-228600" lvl="3" marL="1828800" rtl="0" algn="l">
              <a:lnSpc>
                <a:spcPct val="90000"/>
              </a:lnSpc>
              <a:spcBef>
                <a:spcPts val="500"/>
              </a:spcBef>
              <a:spcAft>
                <a:spcPts val="0"/>
              </a:spcAft>
              <a:buClr>
                <a:schemeClr val="dk1"/>
              </a:buClr>
              <a:buSzPts val="1600"/>
              <a:buNone/>
              <a:defRPr b="1" sz="1600"/>
            </a:lvl4pPr>
            <a:lvl5pPr indent="-228600" lvl="4" marL="2286000" rtl="0" algn="l">
              <a:lnSpc>
                <a:spcPct val="9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7" name="Google Shape;137;p14"/>
          <p:cNvSpPr txBox="1"/>
          <p:nvPr>
            <p:ph idx="4" type="body"/>
          </p:nvPr>
        </p:nvSpPr>
        <p:spPr>
          <a:xfrm>
            <a:off x="4629154" y="3647181"/>
            <a:ext cx="3887400" cy="29175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8" name="Google Shape;138;p14"/>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9" name="Google Shape;139;p14"/>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0" name="Google Shape;140;p14"/>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olo el título" type="titleOnly">
  <p:cSld name="TITLE_ONLY">
    <p:spTree>
      <p:nvGrpSpPr>
        <p:cNvPr id="141" name="Shape 141"/>
        <p:cNvGrpSpPr/>
        <p:nvPr/>
      </p:nvGrpSpPr>
      <p:grpSpPr>
        <a:xfrm>
          <a:off x="0" y="0"/>
          <a:ext cx="0" cy="0"/>
          <a:chOff x="0" y="0"/>
          <a:chExt cx="0" cy="0"/>
        </a:xfrm>
      </p:grpSpPr>
      <p:sp>
        <p:nvSpPr>
          <p:cNvPr id="142" name="Google Shape;142;p15"/>
          <p:cNvSpPr txBox="1"/>
          <p:nvPr>
            <p:ph type="title"/>
          </p:nvPr>
        </p:nvSpPr>
        <p:spPr>
          <a:xfrm>
            <a:off x="628650" y="900000"/>
            <a:ext cx="7886700" cy="11391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3" name="Google Shape;143;p15"/>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4" name="Google Shape;144;p1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45" name="Google Shape;145;p15"/>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spacio en blanco" showMasterSp="0">
  <p:cSld name="Espacio en blanco">
    <p:spTree>
      <p:nvGrpSpPr>
        <p:cNvPr id="146" name="Shape 146"/>
        <p:cNvGrpSpPr/>
        <p:nvPr/>
      </p:nvGrpSpPr>
      <p:grpSpPr>
        <a:xfrm>
          <a:off x="0" y="0"/>
          <a:ext cx="0" cy="0"/>
          <a:chOff x="0" y="0"/>
          <a:chExt cx="0" cy="0"/>
        </a:xfrm>
      </p:grpSpPr>
      <p:sp>
        <p:nvSpPr>
          <p:cNvPr id="147" name="Google Shape;147;p16"/>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48" name="Google Shape;148;p16"/>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ido con título" type="objTx">
  <p:cSld name="OBJECT_WITH_CAPTION_TEXT">
    <p:spTree>
      <p:nvGrpSpPr>
        <p:cNvPr id="149" name="Shape 149"/>
        <p:cNvGrpSpPr/>
        <p:nvPr/>
      </p:nvGrpSpPr>
      <p:grpSpPr>
        <a:xfrm>
          <a:off x="0" y="0"/>
          <a:ext cx="0" cy="0"/>
          <a:chOff x="0" y="0"/>
          <a:chExt cx="0" cy="0"/>
        </a:xfrm>
      </p:grpSpPr>
      <p:sp>
        <p:nvSpPr>
          <p:cNvPr id="150" name="Google Shape;150;p17"/>
          <p:cNvSpPr txBox="1"/>
          <p:nvPr>
            <p:ph type="title"/>
          </p:nvPr>
        </p:nvSpPr>
        <p:spPr>
          <a:xfrm>
            <a:off x="629841" y="987426"/>
            <a:ext cx="2949300" cy="10701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1" name="Google Shape;151;p17"/>
          <p:cNvSpPr txBox="1"/>
          <p:nvPr>
            <p:ph idx="1" type="body"/>
          </p:nvPr>
        </p:nvSpPr>
        <p:spPr>
          <a:xfrm>
            <a:off x="3887391" y="987426"/>
            <a:ext cx="4629300" cy="5489700"/>
          </a:xfrm>
          <a:prstGeom prst="rect">
            <a:avLst/>
          </a:prstGeom>
          <a:noFill/>
          <a:ln>
            <a:noFill/>
          </a:ln>
        </p:spPr>
        <p:txBody>
          <a:bodyPr anchorCtr="0" anchor="t" bIns="45700" lIns="91425" spcFirstLastPara="1" rIns="91425" wrap="square" tIns="45700">
            <a:noAutofit/>
          </a:bodyPr>
          <a:lstStyle>
            <a:lvl1pPr indent="-431800" lvl="0" marL="457200" rtl="0" algn="l">
              <a:lnSpc>
                <a:spcPct val="90000"/>
              </a:lnSpc>
              <a:spcBef>
                <a:spcPts val="1000"/>
              </a:spcBef>
              <a:spcAft>
                <a:spcPts val="0"/>
              </a:spcAft>
              <a:buClr>
                <a:schemeClr val="dk1"/>
              </a:buClr>
              <a:buSzPts val="3200"/>
              <a:buChar char="•"/>
              <a:defRPr sz="3200"/>
            </a:lvl1pPr>
            <a:lvl2pPr indent="-406400" lvl="1" marL="914400" rtl="0" algn="l">
              <a:lnSpc>
                <a:spcPct val="90000"/>
              </a:lnSpc>
              <a:spcBef>
                <a:spcPts val="500"/>
              </a:spcBef>
              <a:spcAft>
                <a:spcPts val="0"/>
              </a:spcAft>
              <a:buClr>
                <a:schemeClr val="dk1"/>
              </a:buClr>
              <a:buSzPts val="2800"/>
              <a:buChar char="•"/>
              <a:defRPr sz="2800"/>
            </a:lvl2pPr>
            <a:lvl3pPr indent="-381000" lvl="2" marL="1371600" rtl="0" algn="l">
              <a:lnSpc>
                <a:spcPct val="90000"/>
              </a:lnSpc>
              <a:spcBef>
                <a:spcPts val="500"/>
              </a:spcBef>
              <a:spcAft>
                <a:spcPts val="0"/>
              </a:spcAft>
              <a:buClr>
                <a:schemeClr val="dk1"/>
              </a:buClr>
              <a:buSzPts val="2400"/>
              <a:buChar char="•"/>
              <a:defRPr sz="2400"/>
            </a:lvl3pPr>
            <a:lvl4pPr indent="-355600" lvl="3" marL="1828800" rtl="0" algn="l">
              <a:lnSpc>
                <a:spcPct val="90000"/>
              </a:lnSpc>
              <a:spcBef>
                <a:spcPts val="500"/>
              </a:spcBef>
              <a:spcAft>
                <a:spcPts val="0"/>
              </a:spcAft>
              <a:buClr>
                <a:schemeClr val="dk1"/>
              </a:buClr>
              <a:buSzPts val="2000"/>
              <a:buChar char="•"/>
              <a:defRPr sz="2000"/>
            </a:lvl4pPr>
            <a:lvl5pPr indent="-355600" lvl="4" marL="2286000" rtl="0" algn="l">
              <a:lnSpc>
                <a:spcPct val="9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52" name="Google Shape;152;p17"/>
          <p:cNvSpPr txBox="1"/>
          <p:nvPr>
            <p:ph idx="2" type="body"/>
          </p:nvPr>
        </p:nvSpPr>
        <p:spPr>
          <a:xfrm>
            <a:off x="629841" y="2057400"/>
            <a:ext cx="2949300" cy="44196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3" name="Google Shape;153;p17"/>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4" name="Google Shape;154;p1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17"/>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n con título" type="picTx">
  <p:cSld name="PICTURE_WITH_CAPTION_TEXT">
    <p:spTree>
      <p:nvGrpSpPr>
        <p:cNvPr id="156" name="Shape 156"/>
        <p:cNvGrpSpPr/>
        <p:nvPr/>
      </p:nvGrpSpPr>
      <p:grpSpPr>
        <a:xfrm>
          <a:off x="0" y="0"/>
          <a:ext cx="0" cy="0"/>
          <a:chOff x="0" y="0"/>
          <a:chExt cx="0" cy="0"/>
        </a:xfrm>
      </p:grpSpPr>
      <p:sp>
        <p:nvSpPr>
          <p:cNvPr id="157" name="Google Shape;157;p18"/>
          <p:cNvSpPr txBox="1"/>
          <p:nvPr>
            <p:ph type="title"/>
          </p:nvPr>
        </p:nvSpPr>
        <p:spPr>
          <a:xfrm>
            <a:off x="629841" y="1032932"/>
            <a:ext cx="2949300" cy="10245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dk1"/>
              </a:buClr>
              <a:buSzPts val="3200"/>
              <a:buFont typeface="Arial"/>
              <a:buNone/>
              <a:defRPr sz="32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8" name="Google Shape;158;p18"/>
          <p:cNvSpPr txBox="1"/>
          <p:nvPr>
            <p:ph idx="1" type="body"/>
          </p:nvPr>
        </p:nvSpPr>
        <p:spPr>
          <a:xfrm>
            <a:off x="629841" y="2057400"/>
            <a:ext cx="2949300" cy="4059900"/>
          </a:xfrm>
          <a:prstGeom prst="rect">
            <a:avLst/>
          </a:prstGeom>
          <a:noFill/>
          <a:ln>
            <a:noFill/>
          </a:ln>
        </p:spPr>
        <p:txBody>
          <a:bodyPr anchorCtr="0" anchor="t" bIns="45700" lIns="91425" spcFirstLastPara="1" rIns="91425" wrap="square" tIns="45700">
            <a:noAutofit/>
          </a:bodyPr>
          <a:lstStyle>
            <a:lvl1pPr indent="-228600" lvl="0" marL="457200" rtl="0" algn="l">
              <a:lnSpc>
                <a:spcPct val="90000"/>
              </a:lnSpc>
              <a:spcBef>
                <a:spcPts val="1000"/>
              </a:spcBef>
              <a:spcAft>
                <a:spcPts val="0"/>
              </a:spcAft>
              <a:buClr>
                <a:schemeClr val="dk1"/>
              </a:buClr>
              <a:buSzPts val="1600"/>
              <a:buNone/>
              <a:defRPr sz="1600"/>
            </a:lvl1pPr>
            <a:lvl2pPr indent="-228600" lvl="1" marL="914400" rtl="0" algn="l">
              <a:lnSpc>
                <a:spcPct val="90000"/>
              </a:lnSpc>
              <a:spcBef>
                <a:spcPts val="500"/>
              </a:spcBef>
              <a:spcAft>
                <a:spcPts val="0"/>
              </a:spcAft>
              <a:buClr>
                <a:schemeClr val="dk1"/>
              </a:buClr>
              <a:buSzPts val="1400"/>
              <a:buNone/>
              <a:defRPr sz="1400"/>
            </a:lvl2pPr>
            <a:lvl3pPr indent="-228600" lvl="2" marL="1371600" rtl="0" algn="l">
              <a:lnSpc>
                <a:spcPct val="90000"/>
              </a:lnSpc>
              <a:spcBef>
                <a:spcPts val="500"/>
              </a:spcBef>
              <a:spcAft>
                <a:spcPts val="0"/>
              </a:spcAft>
              <a:buClr>
                <a:schemeClr val="dk1"/>
              </a:buClr>
              <a:buSzPts val="1200"/>
              <a:buNone/>
              <a:defRPr sz="1200"/>
            </a:lvl3pPr>
            <a:lvl4pPr indent="-228600" lvl="3" marL="1828800" rtl="0" algn="l">
              <a:lnSpc>
                <a:spcPct val="90000"/>
              </a:lnSpc>
              <a:spcBef>
                <a:spcPts val="500"/>
              </a:spcBef>
              <a:spcAft>
                <a:spcPts val="0"/>
              </a:spcAft>
              <a:buClr>
                <a:schemeClr val="dk1"/>
              </a:buClr>
              <a:buSzPts val="1000"/>
              <a:buNone/>
              <a:defRPr sz="1000"/>
            </a:lvl4pPr>
            <a:lvl5pPr indent="-228600" lvl="4" marL="2286000" rtl="0" algn="l">
              <a:lnSpc>
                <a:spcPct val="9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59" name="Google Shape;159;p18"/>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0" name="Google Shape;160;p18"/>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1" name="Google Shape;161;p18"/>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texto vertical" type="vertTx">
  <p:cSld name="VERTICAL_TEXT">
    <p:spTree>
      <p:nvGrpSpPr>
        <p:cNvPr id="162" name="Shape 162"/>
        <p:cNvGrpSpPr/>
        <p:nvPr/>
      </p:nvGrpSpPr>
      <p:grpSpPr>
        <a:xfrm>
          <a:off x="0" y="0"/>
          <a:ext cx="0" cy="0"/>
          <a:chOff x="0" y="0"/>
          <a:chExt cx="0" cy="0"/>
        </a:xfrm>
      </p:grpSpPr>
      <p:sp>
        <p:nvSpPr>
          <p:cNvPr id="163" name="Google Shape;163;p19"/>
          <p:cNvSpPr txBox="1"/>
          <p:nvPr>
            <p:ph type="title"/>
          </p:nvPr>
        </p:nvSpPr>
        <p:spPr>
          <a:xfrm>
            <a:off x="628650" y="200400"/>
            <a:ext cx="7886700" cy="11007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4" name="Google Shape;164;p19"/>
          <p:cNvSpPr txBox="1"/>
          <p:nvPr>
            <p:ph idx="1" type="body"/>
          </p:nvPr>
        </p:nvSpPr>
        <p:spPr>
          <a:xfrm rot="5400000">
            <a:off x="2396400" y="392250"/>
            <a:ext cx="4351200" cy="78867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65" name="Google Shape;165;p19"/>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66" name="Google Shape;166;p19"/>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67" name="Google Shape;167;p19"/>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vertical y texto" type="vertTitleAndTx">
  <p:cSld name="VERTICAL_TITLE_AND_VERTICAL_TEXT">
    <p:spTree>
      <p:nvGrpSpPr>
        <p:cNvPr id="168" name="Shape 168"/>
        <p:cNvGrpSpPr/>
        <p:nvPr/>
      </p:nvGrpSpPr>
      <p:grpSpPr>
        <a:xfrm>
          <a:off x="0" y="0"/>
          <a:ext cx="0" cy="0"/>
          <a:chOff x="0" y="0"/>
          <a:chExt cx="0" cy="0"/>
        </a:xfrm>
      </p:grpSpPr>
      <p:sp>
        <p:nvSpPr>
          <p:cNvPr id="169" name="Google Shape;169;p20"/>
          <p:cNvSpPr txBox="1"/>
          <p:nvPr>
            <p:ph type="title"/>
          </p:nvPr>
        </p:nvSpPr>
        <p:spPr>
          <a:xfrm rot="5400000">
            <a:off x="4647000" y="2706750"/>
            <a:ext cx="5765100" cy="19716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20"/>
          <p:cNvSpPr txBox="1"/>
          <p:nvPr>
            <p:ph idx="1" type="body"/>
          </p:nvPr>
        </p:nvSpPr>
        <p:spPr>
          <a:xfrm rot="5400000">
            <a:off x="646425" y="792150"/>
            <a:ext cx="5765100" cy="58008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1" name="Google Shape;171;p20"/>
          <p:cNvSpPr txBox="1"/>
          <p:nvPr>
            <p:ph idx="11" type="ftr"/>
          </p:nvPr>
        </p:nvSpPr>
        <p:spPr>
          <a:xfrm>
            <a:off x="0" y="6575425"/>
            <a:ext cx="19200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atin typeface="Arial"/>
                <a:ea typeface="Arial"/>
                <a:cs typeface="Arial"/>
                <a:sym typeface="Aria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72" name="Google Shape;172;p20"/>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20"/>
          <p:cNvSpPr txBox="1"/>
          <p:nvPr/>
        </p:nvSpPr>
        <p:spPr>
          <a:xfrm>
            <a:off x="0" y="-82375"/>
            <a:ext cx="1226100" cy="67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y objetos" type="obj">
  <p:cSld name="OBJECT">
    <p:spTree>
      <p:nvGrpSpPr>
        <p:cNvPr id="29" name="Shape 29"/>
        <p:cNvGrpSpPr/>
        <p:nvPr/>
      </p:nvGrpSpPr>
      <p:grpSpPr>
        <a:xfrm>
          <a:off x="0" y="0"/>
          <a:ext cx="0" cy="0"/>
          <a:chOff x="0" y="0"/>
          <a:chExt cx="0" cy="0"/>
        </a:xfrm>
      </p:grpSpPr>
      <p:grpSp>
        <p:nvGrpSpPr>
          <p:cNvPr id="30" name="Google Shape;30;p3"/>
          <p:cNvGrpSpPr/>
          <p:nvPr/>
        </p:nvGrpSpPr>
        <p:grpSpPr>
          <a:xfrm>
            <a:off x="0" y="275"/>
            <a:ext cx="9143950" cy="480375"/>
            <a:chOff x="0" y="275"/>
            <a:chExt cx="9143950" cy="480375"/>
          </a:xfrm>
        </p:grpSpPr>
        <p:sp>
          <p:nvSpPr>
            <p:cNvPr id="31" name="Google Shape;31;p3"/>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32" name="Google Shape;32;p3"/>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33" name="Google Shape;33;p3"/>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 name="Google Shape;34;p3"/>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5" name="Google Shape;35;p3"/>
          <p:cNvSpPr txBox="1"/>
          <p:nvPr>
            <p:ph idx="1" type="body"/>
          </p:nvPr>
        </p:nvSpPr>
        <p:spPr>
          <a:xfrm>
            <a:off x="628650" y="1530725"/>
            <a:ext cx="7886700" cy="4980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36" name="Google Shape;36;p3"/>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CFP</a:t>
            </a:r>
            <a:endParaRPr b="1" sz="24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p:cSld name="SECTION_HEADER_1">
    <p:bg>
      <p:bgPr>
        <a:solidFill>
          <a:schemeClr val="dk1"/>
        </a:solidFill>
      </p:bgPr>
    </p:bg>
    <p:spTree>
      <p:nvGrpSpPr>
        <p:cNvPr id="174" name="Shape 174"/>
        <p:cNvGrpSpPr/>
        <p:nvPr/>
      </p:nvGrpSpPr>
      <p:grpSpPr>
        <a:xfrm>
          <a:off x="0" y="0"/>
          <a:ext cx="0" cy="0"/>
          <a:chOff x="0" y="0"/>
          <a:chExt cx="0" cy="0"/>
        </a:xfrm>
      </p:grpSpPr>
      <p:sp>
        <p:nvSpPr>
          <p:cNvPr id="175" name="Google Shape;175;p21"/>
          <p:cNvSpPr txBox="1"/>
          <p:nvPr>
            <p:ph type="title"/>
          </p:nvPr>
        </p:nvSpPr>
        <p:spPr>
          <a:xfrm>
            <a:off x="510450" y="2743200"/>
            <a:ext cx="8123100" cy="1038300"/>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1pPr>
            <a:lvl2pPr lvl="1"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2pPr>
            <a:lvl3pPr lvl="2"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3pPr>
            <a:lvl4pPr lvl="3"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4pPr>
            <a:lvl5pPr lvl="4"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5pPr>
            <a:lvl6pPr lvl="5"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6pPr>
            <a:lvl7pPr lvl="6"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7pPr>
            <a:lvl8pPr lvl="7"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8pPr>
            <a:lvl9pPr lvl="8" marR="0" rtl="0" algn="l">
              <a:lnSpc>
                <a:spcPct val="100000"/>
              </a:lnSpc>
              <a:spcBef>
                <a:spcPts val="0"/>
              </a:spcBef>
              <a:spcAft>
                <a:spcPts val="0"/>
              </a:spcAft>
              <a:buClr>
                <a:schemeClr val="lt2"/>
              </a:buClr>
              <a:buSzPts val="1400"/>
              <a:buFont typeface="Proxima Nova"/>
              <a:buNone/>
              <a:defRPr b="0" i="0" sz="3600" u="none" cap="none" strike="noStrike">
                <a:solidFill>
                  <a:schemeClr val="lt2"/>
                </a:solidFill>
                <a:latin typeface="Proxima Nova"/>
                <a:ea typeface="Proxima Nova"/>
                <a:cs typeface="Proxima Nova"/>
                <a:sym typeface="Proxima Nova"/>
              </a:defRPr>
            </a:lvl9pPr>
          </a:lstStyle>
          <a:p/>
        </p:txBody>
      </p:sp>
      <p:sp>
        <p:nvSpPr>
          <p:cNvPr id="176" name="Google Shape;176;p21"/>
          <p:cNvSpPr txBox="1"/>
          <p:nvPr>
            <p:ph idx="12" type="sldNum"/>
          </p:nvPr>
        </p:nvSpPr>
        <p:spPr>
          <a:xfrm>
            <a:off x="8472457" y="6217621"/>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77" name="Google Shape;177;p21"/>
          <p:cNvSpPr/>
          <p:nvPr/>
        </p:nvSpPr>
        <p:spPr>
          <a:xfrm>
            <a:off x="0" y="4005064"/>
            <a:ext cx="110700" cy="28527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cxnSp>
        <p:nvCxnSpPr>
          <p:cNvPr id="178" name="Google Shape;178;p21"/>
          <p:cNvCxnSpPr/>
          <p:nvPr/>
        </p:nvCxnSpPr>
        <p:spPr>
          <a:xfrm>
            <a:off x="0" y="3997533"/>
            <a:ext cx="9144000" cy="0"/>
          </a:xfrm>
          <a:prstGeom prst="straightConnector1">
            <a:avLst/>
          </a:prstGeom>
          <a:noFill/>
          <a:ln cap="flat" cmpd="sng" w="19050">
            <a:solidFill>
              <a:schemeClr val="accent2"/>
            </a:solidFill>
            <a:prstDash val="solid"/>
            <a:round/>
            <a:headEnd len="sm" w="sm" type="none"/>
            <a:tailEnd len="sm" w="sm" type="none"/>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9" name="Shape 179"/>
        <p:cNvGrpSpPr/>
        <p:nvPr/>
      </p:nvGrpSpPr>
      <p:grpSpPr>
        <a:xfrm>
          <a:off x="0" y="0"/>
          <a:ext cx="0" cy="0"/>
          <a:chOff x="0" y="0"/>
          <a:chExt cx="0" cy="0"/>
        </a:xfrm>
      </p:grpSpPr>
      <p:sp>
        <p:nvSpPr>
          <p:cNvPr id="180" name="Google Shape;180;p22"/>
          <p:cNvSpPr/>
          <p:nvPr/>
        </p:nvSpPr>
        <p:spPr>
          <a:xfrm>
            <a:off x="0" y="666875"/>
            <a:ext cx="110700" cy="6190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
        <p:nvSpPr>
          <p:cNvPr id="181" name="Google Shape;181;p22"/>
          <p:cNvSpPr txBox="1"/>
          <p:nvPr>
            <p:ph type="title"/>
          </p:nvPr>
        </p:nvSpPr>
        <p:spPr>
          <a:xfrm>
            <a:off x="110625" y="-1"/>
            <a:ext cx="9033300" cy="646800"/>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chemeClr val="dk2"/>
              </a:buClr>
              <a:buSzPts val="1400"/>
              <a:buFont typeface="Proxima Nova"/>
              <a:buNone/>
              <a:defRPr b="1" i="0" sz="2800" u="none" cap="none" strike="noStrike">
                <a:solidFill>
                  <a:schemeClr val="dk2"/>
                </a:solidFill>
                <a:latin typeface="Proxima Nova"/>
                <a:ea typeface="Proxima Nova"/>
                <a:cs typeface="Proxima Nova"/>
                <a:sym typeface="Proxima Nova"/>
              </a:defRPr>
            </a:lvl1pPr>
            <a:lvl2pPr lvl="1"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2pPr>
            <a:lvl3pPr lvl="2"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3pPr>
            <a:lvl4pPr lvl="3"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4pPr>
            <a:lvl5pPr lvl="4"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5pPr>
            <a:lvl6pPr lvl="5"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6pPr>
            <a:lvl7pPr lvl="6"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7pPr>
            <a:lvl8pPr lvl="7"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8pPr>
            <a:lvl9pPr lvl="8" marR="0" rtl="0" algn="l">
              <a:lnSpc>
                <a:spcPct val="100000"/>
              </a:lnSpc>
              <a:spcBef>
                <a:spcPts val="0"/>
              </a:spcBef>
              <a:spcAft>
                <a:spcPts val="0"/>
              </a:spcAft>
              <a:buClr>
                <a:schemeClr val="dk1"/>
              </a:buClr>
              <a:buSzPts val="1400"/>
              <a:buFont typeface="Proxima Nova"/>
              <a:buNone/>
              <a:defRPr b="1" i="0" sz="2800" u="none" cap="none" strike="noStrike">
                <a:solidFill>
                  <a:schemeClr val="dk1"/>
                </a:solidFill>
                <a:latin typeface="Proxima Nova"/>
                <a:ea typeface="Proxima Nova"/>
                <a:cs typeface="Proxima Nova"/>
                <a:sym typeface="Proxima Nova"/>
              </a:defRPr>
            </a:lvl9pPr>
          </a:lstStyle>
          <a:p/>
        </p:txBody>
      </p:sp>
      <p:sp>
        <p:nvSpPr>
          <p:cNvPr id="182" name="Google Shape;182;p22"/>
          <p:cNvSpPr txBox="1"/>
          <p:nvPr>
            <p:ph idx="1" type="body"/>
          </p:nvPr>
        </p:nvSpPr>
        <p:spPr>
          <a:xfrm>
            <a:off x="311700" y="721449"/>
            <a:ext cx="8520600" cy="56964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115000"/>
              </a:lnSpc>
              <a:spcBef>
                <a:spcPts val="0"/>
              </a:spcBef>
              <a:spcAft>
                <a:spcPts val="0"/>
              </a:spcAft>
              <a:buClr>
                <a:srgbClr val="000000"/>
              </a:buClr>
              <a:buSzPts val="1400"/>
              <a:buFont typeface="Proxima Nova"/>
              <a:buChar char="●"/>
              <a:defRPr b="0" i="0" sz="2400" u="none" cap="none" strike="noStrike">
                <a:solidFill>
                  <a:srgbClr val="000000"/>
                </a:solidFill>
                <a:latin typeface="Proxima Nova"/>
                <a:ea typeface="Proxima Nova"/>
                <a:cs typeface="Proxima Nova"/>
                <a:sym typeface="Proxima Nova"/>
              </a:defRPr>
            </a:lvl1pPr>
            <a:lvl2pPr indent="-317500" lvl="1" marL="914400" marR="0" rtl="0" algn="l">
              <a:lnSpc>
                <a:spcPct val="115000"/>
              </a:lnSpc>
              <a:spcBef>
                <a:spcPts val="300"/>
              </a:spcBef>
              <a:spcAft>
                <a:spcPts val="0"/>
              </a:spcAft>
              <a:buClr>
                <a:srgbClr val="000000"/>
              </a:buClr>
              <a:buSzPts val="1400"/>
              <a:buFont typeface="Proxima Nova"/>
              <a:buChar char="○"/>
              <a:defRPr b="0" i="0" sz="2200" u="none" cap="none" strike="noStrike">
                <a:solidFill>
                  <a:srgbClr val="000000"/>
                </a:solidFill>
                <a:latin typeface="Proxima Nova"/>
                <a:ea typeface="Proxima Nova"/>
                <a:cs typeface="Proxima Nova"/>
                <a:sym typeface="Proxima Nova"/>
              </a:defRPr>
            </a:lvl2pPr>
            <a:lvl3pPr indent="-317500" lvl="2" marL="13716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3pPr>
            <a:lvl4pPr indent="-317500" lvl="3" marL="18288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4pPr>
            <a:lvl5pPr indent="-317500" lvl="4" marL="22860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5pPr>
            <a:lvl6pPr indent="-317500" lvl="5" marL="27432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6pPr>
            <a:lvl7pPr indent="-317500" lvl="6" marL="32004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7pPr>
            <a:lvl8pPr indent="-317500" lvl="7" marL="3657600" marR="0" rtl="0" algn="l">
              <a:lnSpc>
                <a:spcPct val="115000"/>
              </a:lnSpc>
              <a:spcBef>
                <a:spcPts val="300"/>
              </a:spcBef>
              <a:spcAft>
                <a:spcPts val="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8pPr>
            <a:lvl9pPr indent="-317500" lvl="8" marL="4114800" marR="0" rtl="0" algn="l">
              <a:lnSpc>
                <a:spcPct val="115000"/>
              </a:lnSpc>
              <a:spcBef>
                <a:spcPts val="300"/>
              </a:spcBef>
              <a:spcAft>
                <a:spcPts val="300"/>
              </a:spcAft>
              <a:buClr>
                <a:srgbClr val="000000"/>
              </a:buClr>
              <a:buSzPts val="1400"/>
              <a:buFont typeface="Proxima Nova"/>
              <a:buChar char="■"/>
              <a:defRPr b="0" i="0" sz="2000" u="none" cap="none" strike="noStrike">
                <a:solidFill>
                  <a:srgbClr val="000000"/>
                </a:solidFill>
                <a:latin typeface="Proxima Nova"/>
                <a:ea typeface="Proxima Nova"/>
                <a:cs typeface="Proxima Nova"/>
                <a:sym typeface="Proxima Nova"/>
              </a:defRPr>
            </a:lvl9pPr>
          </a:lstStyle>
          <a:p/>
        </p:txBody>
      </p:sp>
      <p:sp>
        <p:nvSpPr>
          <p:cNvPr id="183" name="Google Shape;183;p22"/>
          <p:cNvSpPr txBox="1"/>
          <p:nvPr>
            <p:ph idx="12" type="sldNum"/>
          </p:nvPr>
        </p:nvSpPr>
        <p:spPr>
          <a:xfrm>
            <a:off x="8472457" y="6217621"/>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
        <p:nvSpPr>
          <p:cNvPr id="184" name="Google Shape;184;p22"/>
          <p:cNvSpPr/>
          <p:nvPr/>
        </p:nvSpPr>
        <p:spPr>
          <a:xfrm>
            <a:off x="0" y="646977"/>
            <a:ext cx="8692200" cy="45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2"/>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1">
  <p:cSld name="SECTION_HEADER_2">
    <p:bg>
      <p:bgPr>
        <a:solidFill>
          <a:schemeClr val="dk1"/>
        </a:solidFill>
      </p:bgPr>
    </p:bg>
    <p:spTree>
      <p:nvGrpSpPr>
        <p:cNvPr id="185" name="Shape 185"/>
        <p:cNvGrpSpPr/>
        <p:nvPr/>
      </p:nvGrpSpPr>
      <p:grpSpPr>
        <a:xfrm>
          <a:off x="0" y="0"/>
          <a:ext cx="0" cy="0"/>
          <a:chOff x="0" y="0"/>
          <a:chExt cx="0" cy="0"/>
        </a:xfrm>
      </p:grpSpPr>
      <p:cxnSp>
        <p:nvCxnSpPr>
          <p:cNvPr id="186" name="Google Shape;186;p23"/>
          <p:cNvCxnSpPr/>
          <p:nvPr/>
        </p:nvCxnSpPr>
        <p:spPr>
          <a:xfrm>
            <a:off x="0" y="3997533"/>
            <a:ext cx="9144000" cy="0"/>
          </a:xfrm>
          <a:prstGeom prst="straightConnector1">
            <a:avLst/>
          </a:prstGeom>
          <a:noFill/>
          <a:ln cap="flat" cmpd="sng" w="19050">
            <a:solidFill>
              <a:schemeClr val="accent2"/>
            </a:solidFill>
            <a:prstDash val="solid"/>
            <a:round/>
            <a:headEnd len="sm" w="sm" type="none"/>
            <a:tailEnd len="sm" w="sm" type="none"/>
          </a:ln>
        </p:spPr>
      </p:cxnSp>
      <p:sp>
        <p:nvSpPr>
          <p:cNvPr id="187" name="Google Shape;187;p23"/>
          <p:cNvSpPr txBox="1"/>
          <p:nvPr>
            <p:ph type="title"/>
          </p:nvPr>
        </p:nvSpPr>
        <p:spPr>
          <a:xfrm>
            <a:off x="510450" y="2743200"/>
            <a:ext cx="8123100" cy="1038300"/>
          </a:xfrm>
          <a:prstGeom prst="rect">
            <a:avLst/>
          </a:prstGeom>
          <a:noFill/>
          <a:ln>
            <a:noFill/>
          </a:ln>
        </p:spPr>
        <p:txBody>
          <a:bodyPr anchorCtr="0" anchor="b" bIns="45700" lIns="91425" spcFirstLastPara="1" rIns="91425" wrap="square" tIns="45700">
            <a:noAutofit/>
          </a:bodyPr>
          <a:lstStyle>
            <a:lvl1pPr indent="0" lvl="0" marL="0" marR="0" rtl="0" algn="l">
              <a:lnSpc>
                <a:spcPct val="100000"/>
              </a:lnSpc>
              <a:spcBef>
                <a:spcPts val="0"/>
              </a:spcBef>
              <a:spcAft>
                <a:spcPts val="0"/>
              </a:spcAft>
              <a:buClr>
                <a:schemeClr val="lt2"/>
              </a:buClr>
              <a:buSzPts val="4000"/>
              <a:buFont typeface="Proxima Nova"/>
              <a:buNone/>
              <a:defRPr b="0" i="0" sz="3600" u="none" cap="none" strike="noStrike">
                <a:solidFill>
                  <a:schemeClr val="lt2"/>
                </a:solidFill>
                <a:latin typeface="Proxima Nova"/>
                <a:ea typeface="Proxima Nova"/>
                <a:cs typeface="Proxima Nova"/>
                <a:sym typeface="Proxima Nova"/>
              </a:defRPr>
            </a:lvl1pPr>
            <a:lvl2pPr indent="0" lvl="1"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2pPr>
            <a:lvl3pPr indent="0" lvl="2"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3pPr>
            <a:lvl4pPr indent="0" lvl="3"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4pPr>
            <a:lvl5pPr indent="0" lvl="4"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5pPr>
            <a:lvl6pPr indent="0" lvl="5"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6pPr>
            <a:lvl7pPr indent="0" lvl="6"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7pPr>
            <a:lvl8pPr indent="0" lvl="7"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8pPr>
            <a:lvl9pPr indent="0" lvl="8" rtl="0">
              <a:spcBef>
                <a:spcPts val="0"/>
              </a:spcBef>
              <a:spcAft>
                <a:spcPts val="0"/>
              </a:spcAft>
              <a:buClr>
                <a:schemeClr val="lt2"/>
              </a:buClr>
              <a:buSzPts val="1400"/>
              <a:buFont typeface="Proxima Nova"/>
              <a:buNone/>
              <a:defRPr sz="3600">
                <a:solidFill>
                  <a:schemeClr val="lt2"/>
                </a:solidFill>
                <a:latin typeface="Proxima Nova"/>
                <a:ea typeface="Proxima Nova"/>
                <a:cs typeface="Proxima Nova"/>
                <a:sym typeface="Proxima Nova"/>
              </a:defRPr>
            </a:lvl9pPr>
          </a:lstStyle>
          <a:p/>
        </p:txBody>
      </p:sp>
      <p:sp>
        <p:nvSpPr>
          <p:cNvPr id="188" name="Google Shape;188;p23"/>
          <p:cNvSpPr txBox="1"/>
          <p:nvPr>
            <p:ph idx="12" type="sldNum"/>
          </p:nvPr>
        </p:nvSpPr>
        <p:spPr>
          <a:xfrm>
            <a:off x="8472457" y="6217621"/>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chemeClr val="lt1"/>
              </a:buClr>
              <a:buFont typeface="Arial"/>
              <a:buNone/>
              <a:defRPr b="0" i="0" sz="14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89" name="Shape 189"/>
        <p:cNvGrpSpPr/>
        <p:nvPr/>
      </p:nvGrpSpPr>
      <p:grpSpPr>
        <a:xfrm>
          <a:off x="0" y="0"/>
          <a:ext cx="0" cy="0"/>
          <a:chOff x="0" y="0"/>
          <a:chExt cx="0" cy="0"/>
        </a:xfrm>
      </p:grpSpPr>
      <p:sp>
        <p:nvSpPr>
          <p:cNvPr id="190" name="Google Shape;190;p24"/>
          <p:cNvSpPr txBox="1"/>
          <p:nvPr>
            <p:ph idx="12" type="sldNum"/>
          </p:nvPr>
        </p:nvSpPr>
        <p:spPr>
          <a:xfrm>
            <a:off x="8472457" y="6217621"/>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 point">
    <p:bg>
      <p:bgPr>
        <a:solidFill>
          <a:schemeClr val="lt2"/>
        </a:solidFill>
      </p:bgPr>
    </p:bg>
    <p:spTree>
      <p:nvGrpSpPr>
        <p:cNvPr id="191" name="Shape 191"/>
        <p:cNvGrpSpPr/>
        <p:nvPr/>
      </p:nvGrpSpPr>
      <p:grpSpPr>
        <a:xfrm>
          <a:off x="0" y="0"/>
          <a:ext cx="0" cy="0"/>
          <a:chOff x="0" y="0"/>
          <a:chExt cx="0" cy="0"/>
        </a:xfrm>
      </p:grpSpPr>
      <p:sp>
        <p:nvSpPr>
          <p:cNvPr id="192" name="Google Shape;192;p25"/>
          <p:cNvSpPr txBox="1"/>
          <p:nvPr>
            <p:ph type="title"/>
          </p:nvPr>
        </p:nvSpPr>
        <p:spPr>
          <a:xfrm>
            <a:off x="490250" y="701800"/>
            <a:ext cx="5797500" cy="5454300"/>
          </a:xfrm>
          <a:prstGeom prst="rect">
            <a:avLst/>
          </a:prstGeom>
          <a:noFill/>
          <a:ln>
            <a:noFill/>
          </a:ln>
        </p:spPr>
        <p:txBody>
          <a:bodyPr anchorCtr="0" anchor="ctr" bIns="45700" lIns="91425" spcFirstLastPara="1" rIns="91425" wrap="square" tIns="45700">
            <a:noAutofit/>
          </a:bodyPr>
          <a:lstStyle>
            <a:lvl1pPr indent="0" lvl="0" marL="0" marR="0" rtl="0" algn="l">
              <a:lnSpc>
                <a:spcPct val="100000"/>
              </a:lnSpc>
              <a:spcBef>
                <a:spcPts val="0"/>
              </a:spcBef>
              <a:spcAft>
                <a:spcPts val="0"/>
              </a:spcAft>
              <a:buClr>
                <a:schemeClr val="accent1"/>
              </a:buClr>
              <a:buSzPts val="4000"/>
              <a:buFont typeface="Proxima Nova"/>
              <a:buNone/>
              <a:defRPr b="0" i="0" sz="4800" u="none" cap="none" strike="noStrike">
                <a:solidFill>
                  <a:schemeClr val="accent1"/>
                </a:solidFill>
                <a:latin typeface="Proxima Nova"/>
                <a:ea typeface="Proxima Nova"/>
                <a:cs typeface="Proxima Nova"/>
                <a:sym typeface="Proxima Nova"/>
              </a:defRPr>
            </a:lvl1pPr>
            <a:lvl2pPr indent="0" lvl="1"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2pPr>
            <a:lvl3pPr indent="0" lvl="2"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3pPr>
            <a:lvl4pPr indent="0" lvl="3"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4pPr>
            <a:lvl5pPr indent="0" lvl="4"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5pPr>
            <a:lvl6pPr indent="0" lvl="5"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6pPr>
            <a:lvl7pPr indent="0" lvl="6"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7pPr>
            <a:lvl8pPr indent="0" lvl="7"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8pPr>
            <a:lvl9pPr indent="0" lvl="8" rtl="0">
              <a:spcBef>
                <a:spcPts val="0"/>
              </a:spcBef>
              <a:spcAft>
                <a:spcPts val="0"/>
              </a:spcAft>
              <a:buClr>
                <a:schemeClr val="dk1"/>
              </a:buClr>
              <a:buSzPts val="1400"/>
              <a:buFont typeface="Proxima Nova"/>
              <a:buNone/>
              <a:defRPr sz="4800">
                <a:solidFill>
                  <a:schemeClr val="dk1"/>
                </a:solidFill>
                <a:latin typeface="Proxima Nova"/>
                <a:ea typeface="Proxima Nova"/>
                <a:cs typeface="Proxima Nova"/>
                <a:sym typeface="Proxima Nova"/>
              </a:defRPr>
            </a:lvl9pPr>
          </a:lstStyle>
          <a:p/>
        </p:txBody>
      </p:sp>
      <p:sp>
        <p:nvSpPr>
          <p:cNvPr id="193" name="Google Shape;193;p25"/>
          <p:cNvSpPr txBox="1"/>
          <p:nvPr>
            <p:ph idx="12" type="sldNum"/>
          </p:nvPr>
        </p:nvSpPr>
        <p:spPr>
          <a:xfrm>
            <a:off x="8472457" y="6217621"/>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Conceptos">
  <p:cSld name="Título - Conceptos">
    <p:spTree>
      <p:nvGrpSpPr>
        <p:cNvPr id="37" name="Shape 37"/>
        <p:cNvGrpSpPr/>
        <p:nvPr/>
      </p:nvGrpSpPr>
      <p:grpSpPr>
        <a:xfrm>
          <a:off x="0" y="0"/>
          <a:ext cx="0" cy="0"/>
          <a:chOff x="0" y="0"/>
          <a:chExt cx="0" cy="0"/>
        </a:xfrm>
      </p:grpSpPr>
      <p:sp>
        <p:nvSpPr>
          <p:cNvPr id="38" name="Google Shape;38;p4"/>
          <p:cNvSpPr/>
          <p:nvPr/>
        </p:nvSpPr>
        <p:spPr>
          <a:xfrm flipH="1" rot="10800000">
            <a:off x="1525" y="575"/>
            <a:ext cx="2220900" cy="2301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39" name="Google Shape;39;p4"/>
          <p:cNvGrpSpPr/>
          <p:nvPr/>
        </p:nvGrpSpPr>
        <p:grpSpPr>
          <a:xfrm>
            <a:off x="-1300" y="52"/>
            <a:ext cx="9146775" cy="6857929"/>
            <a:chOff x="-1300" y="52"/>
            <a:chExt cx="9146775" cy="6857929"/>
          </a:xfrm>
        </p:grpSpPr>
        <p:sp>
          <p:nvSpPr>
            <p:cNvPr id="40" name="Google Shape;40;p4"/>
            <p:cNvSpPr/>
            <p:nvPr/>
          </p:nvSpPr>
          <p:spPr>
            <a:xfrm>
              <a:off x="1028075" y="52"/>
              <a:ext cx="8117400" cy="12474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41" name="Google Shape;41;p4"/>
            <p:cNvGrpSpPr/>
            <p:nvPr/>
          </p:nvGrpSpPr>
          <p:grpSpPr>
            <a:xfrm rot="10800000">
              <a:off x="-1300" y="4051474"/>
              <a:ext cx="9143950" cy="2806507"/>
              <a:chOff x="0" y="275"/>
              <a:chExt cx="9143950" cy="381817"/>
            </a:xfrm>
          </p:grpSpPr>
          <p:sp>
            <p:nvSpPr>
              <p:cNvPr id="42" name="Google Shape;42;p4"/>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43" name="Google Shape;43;p4"/>
              <p:cNvSpPr/>
              <p:nvPr/>
            </p:nvSpPr>
            <p:spPr>
              <a:xfrm flipH="1" rot="10800000">
                <a:off x="0" y="492"/>
                <a:ext cx="2348100" cy="3816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44" name="Google Shape;44;p4"/>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45" name="Google Shape;45;p4"/>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CFP</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46" name="Google Shape;46;p4"/>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ina - Conceptos">
  <p:cSld name="Filmina - Conceptos">
    <p:spTree>
      <p:nvGrpSpPr>
        <p:cNvPr id="47" name="Shape 47"/>
        <p:cNvGrpSpPr/>
        <p:nvPr/>
      </p:nvGrpSpPr>
      <p:grpSpPr>
        <a:xfrm>
          <a:off x="0" y="0"/>
          <a:ext cx="0" cy="0"/>
          <a:chOff x="0" y="0"/>
          <a:chExt cx="0" cy="0"/>
        </a:xfrm>
      </p:grpSpPr>
      <p:sp>
        <p:nvSpPr>
          <p:cNvPr id="48" name="Google Shape;48;p5"/>
          <p:cNvSpPr/>
          <p:nvPr/>
        </p:nvSpPr>
        <p:spPr>
          <a:xfrm>
            <a:off x="-25" y="6754950"/>
            <a:ext cx="9144000" cy="146100"/>
          </a:xfrm>
          <a:prstGeom prst="rect">
            <a:avLst/>
          </a:prstGeom>
          <a:solidFill>
            <a:srgbClr val="1DC1D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p5"/>
          <p:cNvSpPr/>
          <p:nvPr/>
        </p:nvSpPr>
        <p:spPr>
          <a:xfrm flipH="1">
            <a:off x="8440500" y="6615100"/>
            <a:ext cx="703500" cy="2859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50" name="Google Shape;50;p5"/>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1" name="Google Shape;51;p5"/>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b="0" i="0" sz="1200" u="none" cap="none" strike="noStrike">
                <a:solidFill>
                  <a:schemeClr val="lt1"/>
                </a:solidFill>
                <a:latin typeface="Arial"/>
                <a:ea typeface="Arial"/>
                <a:cs typeface="Arial"/>
                <a:sym typeface="Arial"/>
              </a:defRPr>
            </a:lvl1pPr>
            <a:lvl2pPr indent="0" lvl="1" marL="0" rtl="0" algn="r">
              <a:spcBef>
                <a:spcPts val="0"/>
              </a:spcBef>
              <a:buNone/>
              <a:defRPr b="0" i="0" sz="1200" u="none" cap="none" strike="noStrike">
                <a:solidFill>
                  <a:schemeClr val="lt1"/>
                </a:solidFill>
                <a:latin typeface="Arial"/>
                <a:ea typeface="Arial"/>
                <a:cs typeface="Arial"/>
                <a:sym typeface="Arial"/>
              </a:defRPr>
            </a:lvl2pPr>
            <a:lvl3pPr indent="0" lvl="2" marL="0" rtl="0" algn="r">
              <a:spcBef>
                <a:spcPts val="0"/>
              </a:spcBef>
              <a:buNone/>
              <a:defRPr b="0" i="0" sz="1200" u="none" cap="none" strike="noStrike">
                <a:solidFill>
                  <a:schemeClr val="lt1"/>
                </a:solidFill>
                <a:latin typeface="Arial"/>
                <a:ea typeface="Arial"/>
                <a:cs typeface="Arial"/>
                <a:sym typeface="Arial"/>
              </a:defRPr>
            </a:lvl3pPr>
            <a:lvl4pPr indent="0" lvl="3" marL="0" rtl="0" algn="r">
              <a:spcBef>
                <a:spcPts val="0"/>
              </a:spcBef>
              <a:buNone/>
              <a:defRPr b="0" i="0" sz="1200" u="none" cap="none" strike="noStrike">
                <a:solidFill>
                  <a:schemeClr val="lt1"/>
                </a:solidFill>
                <a:latin typeface="Arial"/>
                <a:ea typeface="Arial"/>
                <a:cs typeface="Arial"/>
                <a:sym typeface="Arial"/>
              </a:defRPr>
            </a:lvl4pPr>
            <a:lvl5pPr indent="0" lvl="4" marL="0" rtl="0" algn="r">
              <a:spcBef>
                <a:spcPts val="0"/>
              </a:spcBef>
              <a:buNone/>
              <a:defRPr b="0" i="0" sz="1200" u="none" cap="none" strike="noStrike">
                <a:solidFill>
                  <a:schemeClr val="lt1"/>
                </a:solidFill>
                <a:latin typeface="Arial"/>
                <a:ea typeface="Arial"/>
                <a:cs typeface="Arial"/>
                <a:sym typeface="Arial"/>
              </a:defRPr>
            </a:lvl5pPr>
            <a:lvl6pPr indent="0" lvl="5" marL="0" rtl="0" algn="r">
              <a:spcBef>
                <a:spcPts val="0"/>
              </a:spcBef>
              <a:buNone/>
              <a:defRPr b="0" i="0" sz="1200" u="none" cap="none" strike="noStrike">
                <a:solidFill>
                  <a:schemeClr val="lt1"/>
                </a:solidFill>
                <a:latin typeface="Arial"/>
                <a:ea typeface="Arial"/>
                <a:cs typeface="Arial"/>
                <a:sym typeface="Arial"/>
              </a:defRPr>
            </a:lvl6pPr>
            <a:lvl7pPr indent="0" lvl="6" marL="0" rtl="0" algn="r">
              <a:spcBef>
                <a:spcPts val="0"/>
              </a:spcBef>
              <a:buNone/>
              <a:defRPr b="0" i="0" sz="1200" u="none" cap="none" strike="noStrike">
                <a:solidFill>
                  <a:schemeClr val="lt1"/>
                </a:solidFill>
                <a:latin typeface="Arial"/>
                <a:ea typeface="Arial"/>
                <a:cs typeface="Arial"/>
                <a:sym typeface="Arial"/>
              </a:defRPr>
            </a:lvl7pPr>
            <a:lvl8pPr indent="0" lvl="7" marL="0" rtl="0" algn="r">
              <a:spcBef>
                <a:spcPts val="0"/>
              </a:spcBef>
              <a:buNone/>
              <a:defRPr b="0" i="0" sz="1200" u="none" cap="none" strike="noStrike">
                <a:solidFill>
                  <a:schemeClr val="lt1"/>
                </a:solidFill>
                <a:latin typeface="Arial"/>
                <a:ea typeface="Arial"/>
                <a:cs typeface="Arial"/>
                <a:sym typeface="Arial"/>
              </a:defRPr>
            </a:lvl8pPr>
            <a:lvl9pPr indent="0" lvl="8" marL="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52" name="Google Shape;52;p5"/>
          <p:cNvGrpSpPr/>
          <p:nvPr/>
        </p:nvGrpSpPr>
        <p:grpSpPr>
          <a:xfrm>
            <a:off x="0" y="275"/>
            <a:ext cx="9143950" cy="480375"/>
            <a:chOff x="0" y="275"/>
            <a:chExt cx="9143950" cy="480375"/>
          </a:xfrm>
        </p:grpSpPr>
        <p:sp>
          <p:nvSpPr>
            <p:cNvPr id="53" name="Google Shape;53;p5"/>
            <p:cNvSpPr/>
            <p:nvPr/>
          </p:nvSpPr>
          <p:spPr>
            <a:xfrm>
              <a:off x="1026550" y="275"/>
              <a:ext cx="8117400" cy="242700"/>
            </a:xfrm>
            <a:prstGeom prst="rect">
              <a:avLst/>
            </a:prstGeom>
            <a:solidFill>
              <a:srgbClr val="1DC1D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lnSpc>
                  <a:spcPct val="100000"/>
                </a:lnSpc>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5"/>
            <p:cNvSpPr/>
            <p:nvPr/>
          </p:nvSpPr>
          <p:spPr>
            <a:xfrm flipH="1" rot="10800000">
              <a:off x="0" y="350"/>
              <a:ext cx="1098000" cy="480300"/>
            </a:xfrm>
            <a:prstGeom prst="snip1Rect">
              <a:avLst>
                <a:gd fmla="val 50000" name="adj"/>
              </a:avLst>
            </a:prstGeom>
            <a:solidFill>
              <a:srgbClr val="1DC1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55" name="Google Shape;55;p5"/>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CFP</a:t>
            </a:r>
            <a:endParaRPr b="1" sz="2400">
              <a:solidFill>
                <a:srgbClr val="FFFFFF"/>
              </a:solidFill>
            </a:endParaRPr>
          </a:p>
        </p:txBody>
      </p:sp>
      <p:sp>
        <p:nvSpPr>
          <p:cNvPr id="56" name="Google Shape;56;p5"/>
          <p:cNvSpPr txBox="1"/>
          <p:nvPr>
            <p:ph idx="1" type="body"/>
          </p:nvPr>
        </p:nvSpPr>
        <p:spPr>
          <a:xfrm>
            <a:off x="628650" y="1530725"/>
            <a:ext cx="7886700" cy="4980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Ejercicios">
  <p:cSld name="Título - Ejercicios">
    <p:spTree>
      <p:nvGrpSpPr>
        <p:cNvPr id="57" name="Shape 57"/>
        <p:cNvGrpSpPr/>
        <p:nvPr/>
      </p:nvGrpSpPr>
      <p:grpSpPr>
        <a:xfrm>
          <a:off x="0" y="0"/>
          <a:ext cx="0" cy="0"/>
          <a:chOff x="0" y="0"/>
          <a:chExt cx="0" cy="0"/>
        </a:xfrm>
      </p:grpSpPr>
      <p:sp>
        <p:nvSpPr>
          <p:cNvPr id="58" name="Google Shape;58;p6"/>
          <p:cNvSpPr/>
          <p:nvPr/>
        </p:nvSpPr>
        <p:spPr>
          <a:xfrm flipH="1" rot="10800000">
            <a:off x="1525" y="575"/>
            <a:ext cx="2220900" cy="2301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59" name="Google Shape;59;p6"/>
          <p:cNvGrpSpPr/>
          <p:nvPr/>
        </p:nvGrpSpPr>
        <p:grpSpPr>
          <a:xfrm>
            <a:off x="-1300" y="52"/>
            <a:ext cx="9146775" cy="6857929"/>
            <a:chOff x="-1300" y="52"/>
            <a:chExt cx="9146775" cy="6857929"/>
          </a:xfrm>
        </p:grpSpPr>
        <p:sp>
          <p:nvSpPr>
            <p:cNvPr id="60" name="Google Shape;60;p6"/>
            <p:cNvSpPr/>
            <p:nvPr/>
          </p:nvSpPr>
          <p:spPr>
            <a:xfrm>
              <a:off x="1028075" y="52"/>
              <a:ext cx="8117400" cy="12474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61" name="Google Shape;61;p6"/>
            <p:cNvGrpSpPr/>
            <p:nvPr/>
          </p:nvGrpSpPr>
          <p:grpSpPr>
            <a:xfrm rot="10800000">
              <a:off x="-1300" y="4051474"/>
              <a:ext cx="9143950" cy="2806507"/>
              <a:chOff x="0" y="275"/>
              <a:chExt cx="9143950" cy="381817"/>
            </a:xfrm>
          </p:grpSpPr>
          <p:sp>
            <p:nvSpPr>
              <p:cNvPr id="62" name="Google Shape;62;p6"/>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63" name="Google Shape;63;p6"/>
              <p:cNvSpPr/>
              <p:nvPr/>
            </p:nvSpPr>
            <p:spPr>
              <a:xfrm flipH="1" rot="10800000">
                <a:off x="0" y="492"/>
                <a:ext cx="2348100" cy="3816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64" name="Google Shape;64;p6"/>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65" name="Google Shape;65;p6"/>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CFP</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66" name="Google Shape;66;p6"/>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ina - Ejercicios">
  <p:cSld name="Filmina - Ejercicios">
    <p:spTree>
      <p:nvGrpSpPr>
        <p:cNvPr id="67" name="Shape 67"/>
        <p:cNvGrpSpPr/>
        <p:nvPr/>
      </p:nvGrpSpPr>
      <p:grpSpPr>
        <a:xfrm>
          <a:off x="0" y="0"/>
          <a:ext cx="0" cy="0"/>
          <a:chOff x="0" y="0"/>
          <a:chExt cx="0" cy="0"/>
        </a:xfrm>
      </p:grpSpPr>
      <p:sp>
        <p:nvSpPr>
          <p:cNvPr id="68" name="Google Shape;68;p7"/>
          <p:cNvSpPr/>
          <p:nvPr/>
        </p:nvSpPr>
        <p:spPr>
          <a:xfrm>
            <a:off x="-25" y="6754950"/>
            <a:ext cx="9144000" cy="1461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69" name="Google Shape;69;p7"/>
          <p:cNvSpPr/>
          <p:nvPr/>
        </p:nvSpPr>
        <p:spPr>
          <a:xfrm flipH="1">
            <a:off x="8440500" y="6615100"/>
            <a:ext cx="703500" cy="2859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70" name="Google Shape;70;p7"/>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Clr>
                <a:srgbClr val="000000"/>
              </a:buClr>
              <a:buFont typeface="Arial"/>
              <a:buNone/>
              <a:defRPr sz="1200">
                <a:solidFill>
                  <a:schemeClr val="lt1"/>
                </a:solidFill>
                <a:latin typeface="Arial"/>
                <a:ea typeface="Arial"/>
                <a:cs typeface="Arial"/>
                <a:sym typeface="Arial"/>
              </a:defRPr>
            </a:lvl1pPr>
            <a:lvl2pPr indent="0" lvl="1" marL="0" rtl="0" algn="r">
              <a:spcBef>
                <a:spcPts val="0"/>
              </a:spcBef>
              <a:buClr>
                <a:srgbClr val="000000"/>
              </a:buClr>
              <a:buFont typeface="Arial"/>
              <a:buNone/>
              <a:defRPr sz="1200">
                <a:solidFill>
                  <a:schemeClr val="lt1"/>
                </a:solidFill>
                <a:latin typeface="Arial"/>
                <a:ea typeface="Arial"/>
                <a:cs typeface="Arial"/>
                <a:sym typeface="Arial"/>
              </a:defRPr>
            </a:lvl2pPr>
            <a:lvl3pPr indent="0" lvl="2" marL="0" rtl="0" algn="r">
              <a:spcBef>
                <a:spcPts val="0"/>
              </a:spcBef>
              <a:buClr>
                <a:srgbClr val="000000"/>
              </a:buClr>
              <a:buFont typeface="Arial"/>
              <a:buNone/>
              <a:defRPr sz="1200">
                <a:solidFill>
                  <a:schemeClr val="lt1"/>
                </a:solidFill>
                <a:latin typeface="Arial"/>
                <a:ea typeface="Arial"/>
                <a:cs typeface="Arial"/>
                <a:sym typeface="Arial"/>
              </a:defRPr>
            </a:lvl3pPr>
            <a:lvl4pPr indent="0" lvl="3" marL="0" rtl="0" algn="r">
              <a:spcBef>
                <a:spcPts val="0"/>
              </a:spcBef>
              <a:buClr>
                <a:srgbClr val="000000"/>
              </a:buClr>
              <a:buFont typeface="Arial"/>
              <a:buNone/>
              <a:defRPr sz="1200">
                <a:solidFill>
                  <a:schemeClr val="lt1"/>
                </a:solidFill>
                <a:latin typeface="Arial"/>
                <a:ea typeface="Arial"/>
                <a:cs typeface="Arial"/>
                <a:sym typeface="Arial"/>
              </a:defRPr>
            </a:lvl4pPr>
            <a:lvl5pPr indent="0" lvl="4" marL="0" rtl="0" algn="r">
              <a:spcBef>
                <a:spcPts val="0"/>
              </a:spcBef>
              <a:buClr>
                <a:srgbClr val="000000"/>
              </a:buClr>
              <a:buFont typeface="Arial"/>
              <a:buNone/>
              <a:defRPr sz="1200">
                <a:solidFill>
                  <a:schemeClr val="lt1"/>
                </a:solidFill>
                <a:latin typeface="Arial"/>
                <a:ea typeface="Arial"/>
                <a:cs typeface="Arial"/>
                <a:sym typeface="Arial"/>
              </a:defRPr>
            </a:lvl5pPr>
            <a:lvl6pPr indent="0" lvl="5" marL="0" rtl="0" algn="r">
              <a:spcBef>
                <a:spcPts val="0"/>
              </a:spcBef>
              <a:buClr>
                <a:srgbClr val="000000"/>
              </a:buClr>
              <a:buFont typeface="Arial"/>
              <a:buNone/>
              <a:defRPr sz="1200">
                <a:solidFill>
                  <a:schemeClr val="lt1"/>
                </a:solidFill>
                <a:latin typeface="Arial"/>
                <a:ea typeface="Arial"/>
                <a:cs typeface="Arial"/>
                <a:sym typeface="Arial"/>
              </a:defRPr>
            </a:lvl6pPr>
            <a:lvl7pPr indent="0" lvl="6" marL="0" rtl="0" algn="r">
              <a:spcBef>
                <a:spcPts val="0"/>
              </a:spcBef>
              <a:buClr>
                <a:srgbClr val="000000"/>
              </a:buClr>
              <a:buFont typeface="Arial"/>
              <a:buNone/>
              <a:defRPr sz="1200">
                <a:solidFill>
                  <a:schemeClr val="lt1"/>
                </a:solidFill>
                <a:latin typeface="Arial"/>
                <a:ea typeface="Arial"/>
                <a:cs typeface="Arial"/>
                <a:sym typeface="Arial"/>
              </a:defRPr>
            </a:lvl7pPr>
            <a:lvl8pPr indent="0" lvl="7" marL="0" rtl="0" algn="r">
              <a:spcBef>
                <a:spcPts val="0"/>
              </a:spcBef>
              <a:buClr>
                <a:srgbClr val="000000"/>
              </a:buClr>
              <a:buFont typeface="Arial"/>
              <a:buNone/>
              <a:defRPr sz="1200">
                <a:solidFill>
                  <a:schemeClr val="lt1"/>
                </a:solidFill>
                <a:latin typeface="Arial"/>
                <a:ea typeface="Arial"/>
                <a:cs typeface="Arial"/>
                <a:sym typeface="Arial"/>
              </a:defRPr>
            </a:lvl8pPr>
            <a:lvl9pPr indent="0" lvl="8" marL="0" rtl="0" algn="r">
              <a:spcBef>
                <a:spcPts val="0"/>
              </a:spcBef>
              <a:buClr>
                <a:srgbClr val="000000"/>
              </a:buClr>
              <a:buFont typeface="Arial"/>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1" name="Google Shape;71;p7"/>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72" name="Google Shape;72;p7"/>
          <p:cNvGrpSpPr/>
          <p:nvPr/>
        </p:nvGrpSpPr>
        <p:grpSpPr>
          <a:xfrm>
            <a:off x="0" y="275"/>
            <a:ext cx="9143950" cy="480375"/>
            <a:chOff x="0" y="275"/>
            <a:chExt cx="9143950" cy="480375"/>
          </a:xfrm>
        </p:grpSpPr>
        <p:sp>
          <p:nvSpPr>
            <p:cNvPr id="73" name="Google Shape;73;p7"/>
            <p:cNvSpPr/>
            <p:nvPr/>
          </p:nvSpPr>
          <p:spPr>
            <a:xfrm>
              <a:off x="1026550" y="275"/>
              <a:ext cx="8117400" cy="242700"/>
            </a:xfrm>
            <a:prstGeom prst="rect">
              <a:avLst/>
            </a:prstGeom>
            <a:solidFill>
              <a:srgbClr val="F25B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SzPts val="1100"/>
                <a:buNone/>
              </a:pPr>
              <a:r>
                <a:t/>
              </a:r>
              <a:endParaRPr b="1" sz="1200">
                <a:solidFill>
                  <a:srgbClr val="FFFFFF"/>
                </a:solidFill>
              </a:endParaRPr>
            </a:p>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74" name="Google Shape;74;p7"/>
            <p:cNvSpPr/>
            <p:nvPr/>
          </p:nvSpPr>
          <p:spPr>
            <a:xfrm flipH="1" rot="10800000">
              <a:off x="0" y="350"/>
              <a:ext cx="1098000" cy="480300"/>
            </a:xfrm>
            <a:prstGeom prst="snip1Rect">
              <a:avLst>
                <a:gd fmla="val 50000" name="adj"/>
              </a:avLst>
            </a:prstGeom>
            <a:solidFill>
              <a:srgbClr val="F25B2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75" name="Google Shape;75;p7"/>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CFP</a:t>
            </a:r>
            <a:endParaRPr b="1" sz="2400">
              <a:solidFill>
                <a:srgbClr val="FFFFFF"/>
              </a:solidFill>
            </a:endParaRPr>
          </a:p>
        </p:txBody>
      </p:sp>
      <p:sp>
        <p:nvSpPr>
          <p:cNvPr id="76" name="Google Shape;76;p7"/>
          <p:cNvSpPr txBox="1"/>
          <p:nvPr>
            <p:ph idx="1" type="body"/>
          </p:nvPr>
        </p:nvSpPr>
        <p:spPr>
          <a:xfrm>
            <a:off x="628650" y="1530725"/>
            <a:ext cx="7886700" cy="4980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Resolución">
  <p:cSld name="Título - Resolución">
    <p:spTree>
      <p:nvGrpSpPr>
        <p:cNvPr id="77" name="Shape 77"/>
        <p:cNvGrpSpPr/>
        <p:nvPr/>
      </p:nvGrpSpPr>
      <p:grpSpPr>
        <a:xfrm>
          <a:off x="0" y="0"/>
          <a:ext cx="0" cy="0"/>
          <a:chOff x="0" y="0"/>
          <a:chExt cx="0" cy="0"/>
        </a:xfrm>
      </p:grpSpPr>
      <p:sp>
        <p:nvSpPr>
          <p:cNvPr id="78" name="Google Shape;78;p8"/>
          <p:cNvSpPr/>
          <p:nvPr/>
        </p:nvSpPr>
        <p:spPr>
          <a:xfrm flipH="1" rot="10800000">
            <a:off x="1525" y="575"/>
            <a:ext cx="2220900" cy="2301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79" name="Google Shape;79;p8"/>
          <p:cNvGrpSpPr/>
          <p:nvPr/>
        </p:nvGrpSpPr>
        <p:grpSpPr>
          <a:xfrm>
            <a:off x="-1300" y="52"/>
            <a:ext cx="9146775" cy="6857929"/>
            <a:chOff x="-1300" y="52"/>
            <a:chExt cx="9146775" cy="6857929"/>
          </a:xfrm>
        </p:grpSpPr>
        <p:sp>
          <p:nvSpPr>
            <p:cNvPr id="80" name="Google Shape;80;p8"/>
            <p:cNvSpPr/>
            <p:nvPr/>
          </p:nvSpPr>
          <p:spPr>
            <a:xfrm>
              <a:off x="1028075" y="52"/>
              <a:ext cx="8117400" cy="12474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grpSp>
          <p:nvGrpSpPr>
            <p:cNvPr id="81" name="Google Shape;81;p8"/>
            <p:cNvGrpSpPr/>
            <p:nvPr/>
          </p:nvGrpSpPr>
          <p:grpSpPr>
            <a:xfrm rot="10800000">
              <a:off x="-1300" y="4051474"/>
              <a:ext cx="9143950" cy="2806507"/>
              <a:chOff x="0" y="275"/>
              <a:chExt cx="9143950" cy="381817"/>
            </a:xfrm>
          </p:grpSpPr>
          <p:sp>
            <p:nvSpPr>
              <p:cNvPr id="82" name="Google Shape;82;p8"/>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83" name="Google Shape;83;p8"/>
              <p:cNvSpPr/>
              <p:nvPr/>
            </p:nvSpPr>
            <p:spPr>
              <a:xfrm flipH="1" rot="10800000">
                <a:off x="0" y="492"/>
                <a:ext cx="2348100" cy="3816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84" name="Google Shape;84;p8"/>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85" name="Google Shape;85;p8"/>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CFP</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86" name="Google Shape;86;p8"/>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ilmina - Resolución">
  <p:cSld name="Filmina - Resolución">
    <p:spTree>
      <p:nvGrpSpPr>
        <p:cNvPr id="87" name="Shape 87"/>
        <p:cNvGrpSpPr/>
        <p:nvPr/>
      </p:nvGrpSpPr>
      <p:grpSpPr>
        <a:xfrm>
          <a:off x="0" y="0"/>
          <a:ext cx="0" cy="0"/>
          <a:chOff x="0" y="0"/>
          <a:chExt cx="0" cy="0"/>
        </a:xfrm>
      </p:grpSpPr>
      <p:sp>
        <p:nvSpPr>
          <p:cNvPr id="88" name="Google Shape;88;p9"/>
          <p:cNvSpPr txBox="1"/>
          <p:nvPr>
            <p:ph type="title"/>
          </p:nvPr>
        </p:nvSpPr>
        <p:spPr>
          <a:xfrm>
            <a:off x="628663" y="275700"/>
            <a:ext cx="7886700" cy="122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grpSp>
        <p:nvGrpSpPr>
          <p:cNvPr id="89" name="Google Shape;89;p9"/>
          <p:cNvGrpSpPr/>
          <p:nvPr/>
        </p:nvGrpSpPr>
        <p:grpSpPr>
          <a:xfrm>
            <a:off x="0" y="275"/>
            <a:ext cx="9143950" cy="480375"/>
            <a:chOff x="0" y="275"/>
            <a:chExt cx="9143950" cy="480375"/>
          </a:xfrm>
        </p:grpSpPr>
        <p:sp>
          <p:nvSpPr>
            <p:cNvPr id="90" name="Google Shape;90;p9"/>
            <p:cNvSpPr/>
            <p:nvPr/>
          </p:nvSpPr>
          <p:spPr>
            <a:xfrm>
              <a:off x="1026550" y="275"/>
              <a:ext cx="8117400" cy="242700"/>
            </a:xfrm>
            <a:prstGeom prst="rect">
              <a:avLst/>
            </a:prstGeom>
            <a:solidFill>
              <a:srgbClr val="EF3449"/>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91" name="Google Shape;91;p9"/>
            <p:cNvSpPr/>
            <p:nvPr/>
          </p:nvSpPr>
          <p:spPr>
            <a:xfrm flipH="1" rot="10800000">
              <a:off x="0" y="350"/>
              <a:ext cx="1098000" cy="4803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
        <p:nvSpPr>
          <p:cNvPr id="92" name="Google Shape;92;p9"/>
          <p:cNvSpPr txBox="1"/>
          <p:nvPr/>
        </p:nvSpPr>
        <p:spPr>
          <a:xfrm>
            <a:off x="60525" y="34600"/>
            <a:ext cx="916500" cy="43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rgbClr val="FFFFFF"/>
                </a:solidFill>
              </a:rPr>
              <a:t>CFP</a:t>
            </a:r>
            <a:endParaRPr b="1" sz="2400">
              <a:solidFill>
                <a:srgbClr val="FFFFFF"/>
              </a:solidFill>
            </a:endParaRPr>
          </a:p>
        </p:txBody>
      </p:sp>
      <p:sp>
        <p:nvSpPr>
          <p:cNvPr id="93" name="Google Shape;93;p9"/>
          <p:cNvSpPr/>
          <p:nvPr/>
        </p:nvSpPr>
        <p:spPr>
          <a:xfrm>
            <a:off x="-25" y="6754950"/>
            <a:ext cx="9144000" cy="146100"/>
          </a:xfrm>
          <a:prstGeom prst="rect">
            <a:avLst/>
          </a:prstGeom>
          <a:solidFill>
            <a:srgbClr val="EF344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94" name="Google Shape;94;p9"/>
          <p:cNvSpPr/>
          <p:nvPr/>
        </p:nvSpPr>
        <p:spPr>
          <a:xfrm flipH="1">
            <a:off x="8440500" y="6615100"/>
            <a:ext cx="703500" cy="285900"/>
          </a:xfrm>
          <a:prstGeom prst="snip1Rect">
            <a:avLst>
              <a:gd fmla="val 50000" name="adj"/>
            </a:avLst>
          </a:prstGeom>
          <a:solidFill>
            <a:srgbClr val="EF34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1" sz="1200">
              <a:solidFill>
                <a:srgbClr val="FFFFFF"/>
              </a:solidFill>
            </a:endParaRPr>
          </a:p>
        </p:txBody>
      </p:sp>
      <p:sp>
        <p:nvSpPr>
          <p:cNvPr id="95" name="Google Shape;95;p9"/>
          <p:cNvSpPr txBox="1"/>
          <p:nvPr>
            <p:ph idx="12" type="sldNum"/>
          </p:nvPr>
        </p:nvSpPr>
        <p:spPr>
          <a:xfrm>
            <a:off x="8515375" y="6575425"/>
            <a:ext cx="628800" cy="3651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200">
                <a:solidFill>
                  <a:schemeClr val="lt1"/>
                </a:solidFill>
                <a:latin typeface="Arial"/>
                <a:ea typeface="Arial"/>
                <a:cs typeface="Arial"/>
                <a:sym typeface="Arial"/>
              </a:defRPr>
            </a:lvl1pPr>
            <a:lvl2pPr indent="0" lvl="1" marL="0" rtl="0" algn="r">
              <a:spcBef>
                <a:spcPts val="0"/>
              </a:spcBef>
              <a:buNone/>
              <a:defRPr sz="1200">
                <a:solidFill>
                  <a:schemeClr val="lt1"/>
                </a:solidFill>
                <a:latin typeface="Arial"/>
                <a:ea typeface="Arial"/>
                <a:cs typeface="Arial"/>
                <a:sym typeface="Arial"/>
              </a:defRPr>
            </a:lvl2pPr>
            <a:lvl3pPr indent="0" lvl="2" marL="0" rtl="0" algn="r">
              <a:spcBef>
                <a:spcPts val="0"/>
              </a:spcBef>
              <a:buNone/>
              <a:defRPr sz="1200">
                <a:solidFill>
                  <a:schemeClr val="lt1"/>
                </a:solidFill>
                <a:latin typeface="Arial"/>
                <a:ea typeface="Arial"/>
                <a:cs typeface="Arial"/>
                <a:sym typeface="Arial"/>
              </a:defRPr>
            </a:lvl3pPr>
            <a:lvl4pPr indent="0" lvl="3" marL="0" rtl="0" algn="r">
              <a:spcBef>
                <a:spcPts val="0"/>
              </a:spcBef>
              <a:buNone/>
              <a:defRPr sz="1200">
                <a:solidFill>
                  <a:schemeClr val="lt1"/>
                </a:solidFill>
                <a:latin typeface="Arial"/>
                <a:ea typeface="Arial"/>
                <a:cs typeface="Arial"/>
                <a:sym typeface="Arial"/>
              </a:defRPr>
            </a:lvl4pPr>
            <a:lvl5pPr indent="0" lvl="4" marL="0" rtl="0" algn="r">
              <a:spcBef>
                <a:spcPts val="0"/>
              </a:spcBef>
              <a:buNone/>
              <a:defRPr sz="1200">
                <a:solidFill>
                  <a:schemeClr val="lt1"/>
                </a:solidFill>
                <a:latin typeface="Arial"/>
                <a:ea typeface="Arial"/>
                <a:cs typeface="Arial"/>
                <a:sym typeface="Arial"/>
              </a:defRPr>
            </a:lvl5pPr>
            <a:lvl6pPr indent="0" lvl="5" marL="0" rtl="0" algn="r">
              <a:spcBef>
                <a:spcPts val="0"/>
              </a:spcBef>
              <a:buNone/>
              <a:defRPr sz="1200">
                <a:solidFill>
                  <a:schemeClr val="lt1"/>
                </a:solidFill>
                <a:latin typeface="Arial"/>
                <a:ea typeface="Arial"/>
                <a:cs typeface="Arial"/>
                <a:sym typeface="Arial"/>
              </a:defRPr>
            </a:lvl6pPr>
            <a:lvl7pPr indent="0" lvl="6" marL="0" rtl="0" algn="r">
              <a:spcBef>
                <a:spcPts val="0"/>
              </a:spcBef>
              <a:buNone/>
              <a:defRPr sz="1200">
                <a:solidFill>
                  <a:schemeClr val="lt1"/>
                </a:solidFill>
                <a:latin typeface="Arial"/>
                <a:ea typeface="Arial"/>
                <a:cs typeface="Arial"/>
                <a:sym typeface="Arial"/>
              </a:defRPr>
            </a:lvl7pPr>
            <a:lvl8pPr indent="0" lvl="7" marL="0" rtl="0" algn="r">
              <a:spcBef>
                <a:spcPts val="0"/>
              </a:spcBef>
              <a:buNone/>
              <a:defRPr sz="1200">
                <a:solidFill>
                  <a:schemeClr val="lt1"/>
                </a:solidFill>
                <a:latin typeface="Arial"/>
                <a:ea typeface="Arial"/>
                <a:cs typeface="Arial"/>
                <a:sym typeface="Arial"/>
              </a:defRPr>
            </a:lvl8pPr>
            <a:lvl9pPr indent="0" lvl="8" marL="0" rtl="0" algn="r">
              <a:spcBef>
                <a:spcPts val="0"/>
              </a:spcBef>
              <a:buNone/>
              <a:defRPr sz="12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9"/>
          <p:cNvSpPr txBox="1"/>
          <p:nvPr>
            <p:ph idx="1" type="body"/>
          </p:nvPr>
        </p:nvSpPr>
        <p:spPr>
          <a:xfrm>
            <a:off x="628650" y="1530725"/>
            <a:ext cx="7886700" cy="4980300"/>
          </a:xfrm>
          <a:prstGeom prst="rect">
            <a:avLst/>
          </a:prstGeom>
          <a:noFill/>
          <a:ln>
            <a:noFill/>
          </a:ln>
        </p:spPr>
        <p:txBody>
          <a:bodyPr anchorCtr="0" anchor="t" bIns="45700" lIns="91425" spcFirstLastPara="1" rIns="91425" wrap="square" tIns="45700">
            <a:noAutofit/>
          </a:bodyPr>
          <a:lstStyle>
            <a:lvl1pPr indent="-342900" lvl="0" marL="457200" rtl="0" algn="l">
              <a:lnSpc>
                <a:spcPct val="90000"/>
              </a:lnSpc>
              <a:spcBef>
                <a:spcPts val="1000"/>
              </a:spcBef>
              <a:spcAft>
                <a:spcPts val="0"/>
              </a:spcAft>
              <a:buClr>
                <a:schemeClr val="dk1"/>
              </a:buClr>
              <a:buSzPts val="1800"/>
              <a:buChar char="•"/>
              <a:defRPr/>
            </a:lvl1pPr>
            <a:lvl2pPr indent="-342900" lvl="1" marL="914400" rtl="0" algn="l">
              <a:lnSpc>
                <a:spcPct val="90000"/>
              </a:lnSpc>
              <a:spcBef>
                <a:spcPts val="500"/>
              </a:spcBef>
              <a:spcAft>
                <a:spcPts val="0"/>
              </a:spcAft>
              <a:buClr>
                <a:schemeClr val="dk1"/>
              </a:buClr>
              <a:buSzPts val="1800"/>
              <a:buChar char="•"/>
              <a:defRPr/>
            </a:lvl2pPr>
            <a:lvl3pPr indent="-342900" lvl="2" marL="1371600" rtl="0" algn="l">
              <a:lnSpc>
                <a:spcPct val="90000"/>
              </a:lnSpc>
              <a:spcBef>
                <a:spcPts val="500"/>
              </a:spcBef>
              <a:spcAft>
                <a:spcPts val="0"/>
              </a:spcAft>
              <a:buClr>
                <a:schemeClr val="dk1"/>
              </a:buClr>
              <a:buSzPts val="1800"/>
              <a:buChar char="•"/>
              <a:defRPr/>
            </a:lvl3pPr>
            <a:lvl4pPr indent="-342900" lvl="3" marL="1828800" rtl="0" algn="l">
              <a:lnSpc>
                <a:spcPct val="90000"/>
              </a:lnSpc>
              <a:spcBef>
                <a:spcPts val="500"/>
              </a:spcBef>
              <a:spcAft>
                <a:spcPts val="0"/>
              </a:spcAft>
              <a:buClr>
                <a:schemeClr val="dk1"/>
              </a:buClr>
              <a:buSzPts val="1800"/>
              <a:buChar char="•"/>
              <a:defRPr/>
            </a:lvl4pPr>
            <a:lvl5pPr indent="-342900" lvl="4" marL="2286000" rtl="0" algn="l">
              <a:lnSpc>
                <a:spcPct val="9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ítulo - Repaso">
  <p:cSld name="Título - Repaso">
    <p:spTree>
      <p:nvGrpSpPr>
        <p:cNvPr id="97" name="Shape 97"/>
        <p:cNvGrpSpPr/>
        <p:nvPr/>
      </p:nvGrpSpPr>
      <p:grpSpPr>
        <a:xfrm>
          <a:off x="0" y="0"/>
          <a:ext cx="0" cy="0"/>
          <a:chOff x="0" y="0"/>
          <a:chExt cx="0" cy="0"/>
        </a:xfrm>
      </p:grpSpPr>
      <p:sp>
        <p:nvSpPr>
          <p:cNvPr id="98" name="Google Shape;98;p10"/>
          <p:cNvSpPr txBox="1"/>
          <p:nvPr/>
        </p:nvSpPr>
        <p:spPr>
          <a:xfrm>
            <a:off x="4650375" y="1114700"/>
            <a:ext cx="4319400" cy="21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800">
                <a:solidFill>
                  <a:srgbClr val="FFFFFF"/>
                </a:solidFill>
              </a:rPr>
              <a:t>CFP</a:t>
            </a:r>
            <a:endParaRPr b="1" sz="4800">
              <a:solidFill>
                <a:srgbClr val="FFFFFF"/>
              </a:solidFill>
            </a:endParaRPr>
          </a:p>
          <a:p>
            <a:pPr indent="0" lvl="0" marL="0" rtl="0" algn="l">
              <a:spcBef>
                <a:spcPts val="0"/>
              </a:spcBef>
              <a:spcAft>
                <a:spcPts val="0"/>
              </a:spcAft>
              <a:buNone/>
            </a:pPr>
            <a:r>
              <a:rPr b="1" lang="en-US" sz="3600">
                <a:solidFill>
                  <a:srgbClr val="FFFFFF"/>
                </a:solidFill>
              </a:rPr>
              <a:t>Programador </a:t>
            </a:r>
            <a:endParaRPr b="1" sz="3600">
              <a:solidFill>
                <a:srgbClr val="FFFFFF"/>
              </a:solidFill>
            </a:endParaRPr>
          </a:p>
          <a:p>
            <a:pPr indent="0" lvl="0" marL="0" rtl="0" algn="l">
              <a:spcBef>
                <a:spcPts val="0"/>
              </a:spcBef>
              <a:spcAft>
                <a:spcPts val="0"/>
              </a:spcAft>
              <a:buNone/>
            </a:pPr>
            <a:r>
              <a:rPr b="1" lang="en-US" sz="3600">
                <a:solidFill>
                  <a:srgbClr val="FFFFFF"/>
                </a:solidFill>
              </a:rPr>
              <a:t>full-stack</a:t>
            </a:r>
            <a:endParaRPr b="1" sz="3600">
              <a:solidFill>
                <a:srgbClr val="FFFFFF"/>
              </a:solidFill>
            </a:endParaRPr>
          </a:p>
        </p:txBody>
      </p:sp>
      <p:sp>
        <p:nvSpPr>
          <p:cNvPr id="99" name="Google Shape;99;p10"/>
          <p:cNvSpPr/>
          <p:nvPr/>
        </p:nvSpPr>
        <p:spPr>
          <a:xfrm>
            <a:off x="-2825" y="0"/>
            <a:ext cx="9147000" cy="736500"/>
          </a:xfrm>
          <a:prstGeom prst="rect">
            <a:avLst/>
          </a:prstGeom>
          <a:solidFill>
            <a:srgbClr val="0195D6"/>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200">
              <a:solidFill>
                <a:schemeClr val="lt1"/>
              </a:solidFill>
              <a:latin typeface="Calibri"/>
              <a:ea typeface="Calibri"/>
              <a:cs typeface="Calibri"/>
              <a:sym typeface="Calibri"/>
            </a:endParaRPr>
          </a:p>
        </p:txBody>
      </p:sp>
      <p:grpSp>
        <p:nvGrpSpPr>
          <p:cNvPr id="100" name="Google Shape;100;p10"/>
          <p:cNvGrpSpPr/>
          <p:nvPr/>
        </p:nvGrpSpPr>
        <p:grpSpPr>
          <a:xfrm>
            <a:off x="-1300" y="52"/>
            <a:ext cx="9146775" cy="6857929"/>
            <a:chOff x="-1300" y="52"/>
            <a:chExt cx="9146775" cy="6857929"/>
          </a:xfrm>
        </p:grpSpPr>
        <p:sp>
          <p:nvSpPr>
            <p:cNvPr id="101" name="Google Shape;101;p10"/>
            <p:cNvSpPr/>
            <p:nvPr/>
          </p:nvSpPr>
          <p:spPr>
            <a:xfrm>
              <a:off x="1028075" y="52"/>
              <a:ext cx="8117400" cy="12474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02" name="Google Shape;102;p10"/>
            <p:cNvSpPr/>
            <p:nvPr/>
          </p:nvSpPr>
          <p:spPr>
            <a:xfrm flipH="1" rot="10800000">
              <a:off x="1525" y="575"/>
              <a:ext cx="2220900" cy="23013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nvGrpSpPr>
            <p:cNvPr id="103" name="Google Shape;103;p10"/>
            <p:cNvGrpSpPr/>
            <p:nvPr/>
          </p:nvGrpSpPr>
          <p:grpSpPr>
            <a:xfrm rot="10800000">
              <a:off x="-1300" y="4051474"/>
              <a:ext cx="9143950" cy="2806507"/>
              <a:chOff x="0" y="275"/>
              <a:chExt cx="9143950" cy="381817"/>
            </a:xfrm>
          </p:grpSpPr>
          <p:sp>
            <p:nvSpPr>
              <p:cNvPr id="104" name="Google Shape;104;p10"/>
              <p:cNvSpPr/>
              <p:nvPr/>
            </p:nvSpPr>
            <p:spPr>
              <a:xfrm>
                <a:off x="1026550" y="275"/>
                <a:ext cx="8117400" cy="242700"/>
              </a:xfrm>
              <a:prstGeom prst="rect">
                <a:avLst/>
              </a:prstGeom>
              <a:solidFill>
                <a:srgbClr val="5A3A92"/>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05" name="Google Shape;105;p10"/>
              <p:cNvSpPr/>
              <p:nvPr/>
            </p:nvSpPr>
            <p:spPr>
              <a:xfrm flipH="1" rot="10800000">
                <a:off x="0" y="492"/>
                <a:ext cx="2348100" cy="381600"/>
              </a:xfrm>
              <a:prstGeom prst="snip1Rect">
                <a:avLst>
                  <a:gd fmla="val 50000" name="adj"/>
                </a:avLst>
              </a:prstGeom>
              <a:solidFill>
                <a:srgbClr val="5A3A9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grpSp>
      <p:sp>
        <p:nvSpPr>
          <p:cNvPr id="106" name="Google Shape;106;p10"/>
          <p:cNvSpPr txBox="1"/>
          <p:nvPr>
            <p:ph idx="1" type="subTitle"/>
          </p:nvPr>
        </p:nvSpPr>
        <p:spPr>
          <a:xfrm>
            <a:off x="0" y="5416114"/>
            <a:ext cx="9147000" cy="550500"/>
          </a:xfrm>
          <a:prstGeom prst="rect">
            <a:avLst/>
          </a:prstGeom>
          <a:noFill/>
          <a:ln>
            <a:noFill/>
          </a:ln>
        </p:spPr>
        <p:txBody>
          <a:bodyPr anchorCtr="0" anchor="t" bIns="45700" lIns="91425" spcFirstLastPara="1" rIns="91425" wrap="square" tIns="45700">
            <a:noAutofit/>
          </a:bodyPr>
          <a:lstStyle>
            <a:lvl1pPr lvl="0" rtl="0" algn="ctr">
              <a:lnSpc>
                <a:spcPct val="90000"/>
              </a:lnSpc>
              <a:spcBef>
                <a:spcPts val="1000"/>
              </a:spcBef>
              <a:spcAft>
                <a:spcPts val="0"/>
              </a:spcAft>
              <a:buClr>
                <a:schemeClr val="lt1"/>
              </a:buClr>
              <a:buSzPts val="3200"/>
              <a:buNone/>
              <a:defRPr b="1" i="1" sz="3200">
                <a:solidFill>
                  <a:schemeClr val="lt1"/>
                </a:solidFill>
                <a:latin typeface="Arial"/>
                <a:ea typeface="Arial"/>
                <a:cs typeface="Arial"/>
                <a:sym typeface="Arial"/>
              </a:defRPr>
            </a:lvl1pPr>
            <a:lvl2pPr lvl="1" rtl="0" algn="ctr">
              <a:lnSpc>
                <a:spcPct val="90000"/>
              </a:lnSpc>
              <a:spcBef>
                <a:spcPts val="500"/>
              </a:spcBef>
              <a:spcAft>
                <a:spcPts val="0"/>
              </a:spcAft>
              <a:buClr>
                <a:schemeClr val="dk1"/>
              </a:buClr>
              <a:buSzPts val="2000"/>
              <a:buNone/>
              <a:defRPr sz="2000"/>
            </a:lvl2pPr>
            <a:lvl3pPr lvl="2" rtl="0" algn="ctr">
              <a:lnSpc>
                <a:spcPct val="90000"/>
              </a:lnSpc>
              <a:spcBef>
                <a:spcPts val="500"/>
              </a:spcBef>
              <a:spcAft>
                <a:spcPts val="0"/>
              </a:spcAft>
              <a:buClr>
                <a:schemeClr val="dk1"/>
              </a:buClr>
              <a:buSzPts val="1800"/>
              <a:buNone/>
              <a:defRPr sz="1800"/>
            </a:lvl3pPr>
            <a:lvl4pPr lvl="3" rtl="0" algn="ctr">
              <a:lnSpc>
                <a:spcPct val="90000"/>
              </a:lnSpc>
              <a:spcBef>
                <a:spcPts val="500"/>
              </a:spcBef>
              <a:spcAft>
                <a:spcPts val="0"/>
              </a:spcAft>
              <a:buClr>
                <a:schemeClr val="dk1"/>
              </a:buClr>
              <a:buSzPts val="1600"/>
              <a:buNone/>
              <a:defRPr sz="1600"/>
            </a:lvl4pPr>
            <a:lvl5pPr lvl="4" rtl="0" algn="ctr">
              <a:lnSpc>
                <a:spcPct val="9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07" name="Google Shape;107;p10"/>
          <p:cNvSpPr txBox="1"/>
          <p:nvPr/>
        </p:nvSpPr>
        <p:spPr>
          <a:xfrm>
            <a:off x="1986150" y="1997675"/>
            <a:ext cx="4984200" cy="2130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6000">
                <a:solidFill>
                  <a:schemeClr val="accent5"/>
                </a:solidFill>
              </a:rPr>
              <a:t>CFP</a:t>
            </a:r>
            <a:endParaRPr b="1" sz="6000">
              <a:solidFill>
                <a:schemeClr val="accent5"/>
              </a:solidFill>
            </a:endParaRPr>
          </a:p>
          <a:p>
            <a:pPr indent="0" lvl="0" marL="0" rtl="0" algn="ctr">
              <a:spcBef>
                <a:spcPts val="0"/>
              </a:spcBef>
              <a:spcAft>
                <a:spcPts val="0"/>
              </a:spcAft>
              <a:buNone/>
            </a:pPr>
            <a:r>
              <a:rPr b="1" lang="en-US" sz="6000">
                <a:solidFill>
                  <a:schemeClr val="accent5"/>
                </a:solidFill>
              </a:rPr>
              <a:t>Programador </a:t>
            </a:r>
            <a:endParaRPr b="1" sz="6000">
              <a:solidFill>
                <a:schemeClr val="accent5"/>
              </a:solidFill>
            </a:endParaRPr>
          </a:p>
          <a:p>
            <a:pPr indent="0" lvl="0" marL="0" rtl="0" algn="ctr">
              <a:spcBef>
                <a:spcPts val="0"/>
              </a:spcBef>
              <a:spcAft>
                <a:spcPts val="0"/>
              </a:spcAft>
              <a:buNone/>
            </a:pPr>
            <a:r>
              <a:rPr b="1" lang="en-US" sz="6000">
                <a:solidFill>
                  <a:schemeClr val="accent5"/>
                </a:solidFill>
              </a:rPr>
              <a:t>full-stack</a:t>
            </a:r>
            <a:endParaRPr b="1" sz="6000">
              <a:solidFill>
                <a:schemeClr val="accent5"/>
              </a:solidFill>
            </a:endParaRPr>
          </a:p>
        </p:txBody>
      </p:sp>
      <p:sp>
        <p:nvSpPr>
          <p:cNvPr id="108" name="Google Shape;108;p10"/>
          <p:cNvSpPr txBox="1"/>
          <p:nvPr>
            <p:ph type="ctrTitle"/>
          </p:nvPr>
        </p:nvSpPr>
        <p:spPr>
          <a:xfrm>
            <a:off x="92375" y="0"/>
            <a:ext cx="8962200" cy="807300"/>
          </a:xfrm>
          <a:prstGeom prst="rect">
            <a:avLst/>
          </a:prstGeom>
          <a:noFill/>
          <a:ln>
            <a:noFill/>
          </a:ln>
        </p:spPr>
        <p:txBody>
          <a:bodyPr anchorCtr="0" anchor="b" bIns="45700" lIns="91425" spcFirstLastPara="1" rIns="91425" wrap="square" tIns="45700">
            <a:noAutofit/>
          </a:bodyPr>
          <a:lstStyle>
            <a:lvl1pPr lvl="0" rtl="0" algn="ctr">
              <a:lnSpc>
                <a:spcPct val="90000"/>
              </a:lnSpc>
              <a:spcBef>
                <a:spcPts val="0"/>
              </a:spcBef>
              <a:spcAft>
                <a:spcPts val="0"/>
              </a:spcAft>
              <a:buClr>
                <a:schemeClr val="lt1"/>
              </a:buClr>
              <a:buSzPts val="4800"/>
              <a:buFont typeface="Arial"/>
              <a:buNone/>
              <a:defRPr b="1" sz="4800">
                <a:solidFill>
                  <a:schemeClr val="lt1"/>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theme" Target="../theme/theme1.xml"/><Relationship Id="rId25" Type="http://schemas.openxmlformats.org/officeDocument/2006/relationships/slideLayout" Target="../slideLayouts/slideLayout24.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0" name="Shape 10"/>
        <p:cNvGrpSpPr/>
        <p:nvPr/>
      </p:nvGrpSpPr>
      <p:grpSpPr>
        <a:xfrm>
          <a:off x="0" y="0"/>
          <a:ext cx="0" cy="0"/>
          <a:chOff x="0" y="0"/>
          <a:chExt cx="0" cy="0"/>
        </a:xfrm>
      </p:grpSpPr>
      <p:sp>
        <p:nvSpPr>
          <p:cNvPr id="11" name="Google Shape;11;p1"/>
          <p:cNvSpPr/>
          <p:nvPr/>
        </p:nvSpPr>
        <p:spPr>
          <a:xfrm flipH="1">
            <a:off x="8440500" y="6615100"/>
            <a:ext cx="703500" cy="2859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sp>
        <p:nvSpPr>
          <p:cNvPr id="12" name="Google Shape;12;p1"/>
          <p:cNvSpPr txBox="1"/>
          <p:nvPr>
            <p:ph type="title"/>
          </p:nvPr>
        </p:nvSpPr>
        <p:spPr>
          <a:xfrm>
            <a:off x="628638" y="179400"/>
            <a:ext cx="7886700" cy="1310400"/>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dk1"/>
              </a:buClr>
              <a:buSzPts val="4000"/>
              <a:buFont typeface="Arial"/>
              <a:buNone/>
              <a:defRPr b="0"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 name="Google Shape;13;p1"/>
          <p:cNvSpPr txBox="1"/>
          <p:nvPr>
            <p:ph idx="1" type="body"/>
          </p:nvPr>
        </p:nvSpPr>
        <p:spPr>
          <a:xfrm>
            <a:off x="628650" y="1362727"/>
            <a:ext cx="7886700" cy="51489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pic>
        <p:nvPicPr>
          <p:cNvPr descr="logos 111MIL-01.JPG" id="14" name="Google Shape;14;p1"/>
          <p:cNvPicPr preferRelativeResize="0"/>
          <p:nvPr/>
        </p:nvPicPr>
        <p:blipFill rotWithShape="1">
          <a:blip r:embed="rId1">
            <a:alphaModFix/>
          </a:blip>
          <a:srcRect b="0" l="86163" r="0" t="0"/>
          <a:stretch/>
        </p:blipFill>
        <p:spPr>
          <a:xfrm>
            <a:off x="0" y="6754225"/>
            <a:ext cx="9143974" cy="146775"/>
          </a:xfrm>
          <a:prstGeom prst="rect">
            <a:avLst/>
          </a:prstGeom>
          <a:noFill/>
          <a:ln>
            <a:noFill/>
          </a:ln>
        </p:spPr>
      </p:pic>
      <p:sp>
        <p:nvSpPr>
          <p:cNvPr id="15" name="Google Shape;15;p1"/>
          <p:cNvSpPr txBox="1"/>
          <p:nvPr>
            <p:ph idx="12" type="sldNum"/>
          </p:nvPr>
        </p:nvSpPr>
        <p:spPr>
          <a:xfrm>
            <a:off x="8587620" y="6575425"/>
            <a:ext cx="556500" cy="3651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Arial"/>
                <a:ea typeface="Arial"/>
                <a:cs typeface="Arial"/>
                <a:sym typeface="Arial"/>
              </a:defRPr>
            </a:lvl1pPr>
            <a:lvl2pPr indent="0" lvl="1" marL="0" marR="0" rtl="0" algn="r">
              <a:spcBef>
                <a:spcPts val="0"/>
              </a:spcBef>
              <a:buNone/>
              <a:defRPr b="0" i="0" sz="1200" u="none" cap="none" strike="noStrike">
                <a:solidFill>
                  <a:schemeClr val="lt1"/>
                </a:solidFill>
                <a:latin typeface="Arial"/>
                <a:ea typeface="Arial"/>
                <a:cs typeface="Arial"/>
                <a:sym typeface="Arial"/>
              </a:defRPr>
            </a:lvl2pPr>
            <a:lvl3pPr indent="0" lvl="2" marL="0" marR="0" rtl="0" algn="r">
              <a:spcBef>
                <a:spcPts val="0"/>
              </a:spcBef>
              <a:buNone/>
              <a:defRPr b="0" i="0" sz="1200" u="none" cap="none" strike="noStrike">
                <a:solidFill>
                  <a:schemeClr val="lt1"/>
                </a:solidFill>
                <a:latin typeface="Arial"/>
                <a:ea typeface="Arial"/>
                <a:cs typeface="Arial"/>
                <a:sym typeface="Arial"/>
              </a:defRPr>
            </a:lvl3pPr>
            <a:lvl4pPr indent="0" lvl="3" marL="0" marR="0" rtl="0" algn="r">
              <a:spcBef>
                <a:spcPts val="0"/>
              </a:spcBef>
              <a:buNone/>
              <a:defRPr b="0" i="0" sz="1200" u="none" cap="none" strike="noStrike">
                <a:solidFill>
                  <a:schemeClr val="lt1"/>
                </a:solidFill>
                <a:latin typeface="Arial"/>
                <a:ea typeface="Arial"/>
                <a:cs typeface="Arial"/>
                <a:sym typeface="Arial"/>
              </a:defRPr>
            </a:lvl4pPr>
            <a:lvl5pPr indent="0" lvl="4" marL="0" marR="0" rtl="0" algn="r">
              <a:spcBef>
                <a:spcPts val="0"/>
              </a:spcBef>
              <a:buNone/>
              <a:defRPr b="0" i="0" sz="1200" u="none" cap="none" strike="noStrike">
                <a:solidFill>
                  <a:schemeClr val="lt1"/>
                </a:solidFill>
                <a:latin typeface="Arial"/>
                <a:ea typeface="Arial"/>
                <a:cs typeface="Arial"/>
                <a:sym typeface="Arial"/>
              </a:defRPr>
            </a:lvl5pPr>
            <a:lvl6pPr indent="0" lvl="5" marL="0" marR="0" rtl="0" algn="r">
              <a:spcBef>
                <a:spcPts val="0"/>
              </a:spcBef>
              <a:buNone/>
              <a:defRPr b="0" i="0" sz="1200" u="none" cap="none" strike="noStrike">
                <a:solidFill>
                  <a:schemeClr val="lt1"/>
                </a:solidFill>
                <a:latin typeface="Arial"/>
                <a:ea typeface="Arial"/>
                <a:cs typeface="Arial"/>
                <a:sym typeface="Arial"/>
              </a:defRPr>
            </a:lvl6pPr>
            <a:lvl7pPr indent="0" lvl="6" marL="0" marR="0" rtl="0" algn="r">
              <a:spcBef>
                <a:spcPts val="0"/>
              </a:spcBef>
              <a:buNone/>
              <a:defRPr b="0" i="0" sz="1200" u="none" cap="none" strike="noStrike">
                <a:solidFill>
                  <a:schemeClr val="lt1"/>
                </a:solidFill>
                <a:latin typeface="Arial"/>
                <a:ea typeface="Arial"/>
                <a:cs typeface="Arial"/>
                <a:sym typeface="Arial"/>
              </a:defRPr>
            </a:lvl7pPr>
            <a:lvl8pPr indent="0" lvl="7" marL="0" marR="0" rtl="0" algn="r">
              <a:spcBef>
                <a:spcPts val="0"/>
              </a:spcBef>
              <a:buNone/>
              <a:defRPr b="0" i="0" sz="1200" u="none" cap="none" strike="noStrike">
                <a:solidFill>
                  <a:schemeClr val="lt1"/>
                </a:solidFill>
                <a:latin typeface="Arial"/>
                <a:ea typeface="Arial"/>
                <a:cs typeface="Arial"/>
                <a:sym typeface="Arial"/>
              </a:defRPr>
            </a:lvl8pPr>
            <a:lvl9pPr indent="0" lvl="8" marL="0" marR="0" rtl="0" algn="r">
              <a:spcBef>
                <a:spcPts val="0"/>
              </a:spcBef>
              <a:buNone/>
              <a:defRPr b="0" i="0" sz="12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6" name="Google Shape;16;p1"/>
          <p:cNvGrpSpPr/>
          <p:nvPr/>
        </p:nvGrpSpPr>
        <p:grpSpPr>
          <a:xfrm>
            <a:off x="0" y="275"/>
            <a:ext cx="9143950" cy="480375"/>
            <a:chOff x="0" y="275"/>
            <a:chExt cx="9143950" cy="480375"/>
          </a:xfrm>
        </p:grpSpPr>
        <p:sp>
          <p:nvSpPr>
            <p:cNvPr id="17" name="Google Shape;17;p1"/>
            <p:cNvSpPr/>
            <p:nvPr/>
          </p:nvSpPr>
          <p:spPr>
            <a:xfrm>
              <a:off x="1026550" y="275"/>
              <a:ext cx="8117400" cy="242700"/>
            </a:xfrm>
            <a:prstGeom prst="rect">
              <a:avLst/>
            </a:prstGeom>
            <a:solidFill>
              <a:srgbClr val="0195D6"/>
            </a:solidFill>
            <a:ln>
              <a:noFill/>
            </a:ln>
          </p:spPr>
          <p:txBody>
            <a:bodyPr anchorCtr="0" anchor="ctr" bIns="45700" lIns="91425" spcFirstLastPara="1" rIns="91425" wrap="square" tIns="45700">
              <a:noAutofit/>
            </a:bodyPr>
            <a:lstStyle/>
            <a:p>
              <a:pPr indent="0" lvl="0" marL="0" rtl="0" algn="l">
                <a:spcBef>
                  <a:spcPts val="0"/>
                </a:spcBef>
                <a:spcAft>
                  <a:spcPts val="0"/>
                </a:spcAft>
                <a:buSzPts val="1100"/>
                <a:buNone/>
              </a:pPr>
              <a:r>
                <a:t/>
              </a:r>
              <a:endParaRPr b="1" sz="1200">
                <a:solidFill>
                  <a:srgbClr val="FFFFFF"/>
                </a:solidFill>
              </a:endParaRPr>
            </a:p>
            <a:p>
              <a:pPr indent="0" lvl="0" marL="0" marR="0" rtl="0" algn="ctr">
                <a:spcBef>
                  <a:spcPts val="0"/>
                </a:spcBef>
                <a:spcAft>
                  <a:spcPts val="0"/>
                </a:spcAft>
                <a:buNone/>
              </a:pPr>
              <a:r>
                <a:t/>
              </a:r>
              <a:endParaRPr sz="1200">
                <a:solidFill>
                  <a:schemeClr val="lt1"/>
                </a:solidFill>
                <a:latin typeface="Calibri"/>
                <a:ea typeface="Calibri"/>
                <a:cs typeface="Calibri"/>
                <a:sym typeface="Calibri"/>
              </a:endParaRPr>
            </a:p>
          </p:txBody>
        </p:sp>
        <p:sp>
          <p:nvSpPr>
            <p:cNvPr id="18" name="Google Shape;18;p1"/>
            <p:cNvSpPr/>
            <p:nvPr/>
          </p:nvSpPr>
          <p:spPr>
            <a:xfrm flipH="1" rot="10800000">
              <a:off x="0" y="350"/>
              <a:ext cx="1098000" cy="480300"/>
            </a:xfrm>
            <a:prstGeom prst="snip1Rect">
              <a:avLst>
                <a:gd fmla="val 50000" name="adj"/>
              </a:avLst>
            </a:prstGeom>
            <a:solidFill>
              <a:srgbClr val="0195D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1" sz="1200">
                <a:solidFill>
                  <a:srgbClr val="FFFFFF"/>
                </a:solidFill>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22.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20.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jpg"/><Relationship Id="rId4" Type="http://schemas.openxmlformats.org/officeDocument/2006/relationships/image" Target="../media/image12.png"/><Relationship Id="rId5" Type="http://schemas.openxmlformats.org/officeDocument/2006/relationships/image" Target="../media/image9.jpg"/><Relationship Id="rId6"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5.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8.png"/><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2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ph idx="1" type="subTitle"/>
          </p:nvPr>
        </p:nvSpPr>
        <p:spPr>
          <a:xfrm>
            <a:off x="0" y="5416114"/>
            <a:ext cx="9147000" cy="550500"/>
          </a:xfrm>
          <a:prstGeom prst="rect">
            <a:avLst/>
          </a:prstGeom>
        </p:spPr>
        <p:txBody>
          <a:bodyPr anchorCtr="0" anchor="t" bIns="45700" lIns="91425" spcFirstLastPara="1" rIns="91425" wrap="square" tIns="45700">
            <a:noAutofit/>
          </a:bodyPr>
          <a:lstStyle/>
          <a:p>
            <a:pPr indent="0" lvl="0" marL="0" rtl="0" algn="ctr">
              <a:spcBef>
                <a:spcPts val="1000"/>
              </a:spcBef>
              <a:spcAft>
                <a:spcPts val="0"/>
              </a:spcAft>
              <a:buNone/>
            </a:pPr>
            <a:r>
              <a:t/>
            </a:r>
            <a:endParaRPr/>
          </a:p>
        </p:txBody>
      </p:sp>
      <p:sp>
        <p:nvSpPr>
          <p:cNvPr id="199" name="Google Shape;199;p26"/>
          <p:cNvSpPr txBox="1"/>
          <p:nvPr>
            <p:ph type="ctrTitle"/>
          </p:nvPr>
        </p:nvSpPr>
        <p:spPr>
          <a:xfrm>
            <a:off x="92375" y="0"/>
            <a:ext cx="8962200" cy="8073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i="1" lang="en-US" sz="3200"/>
              <a:t>Bases de Datos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35"/>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a:t>
            </a:r>
            <a:endParaRPr/>
          </a:p>
        </p:txBody>
      </p:sp>
      <p:sp>
        <p:nvSpPr>
          <p:cNvPr id="292" name="Google Shape;292;p35"/>
          <p:cNvSpPr txBox="1"/>
          <p:nvPr/>
        </p:nvSpPr>
        <p:spPr>
          <a:xfrm>
            <a:off x="449262" y="1911350"/>
            <a:ext cx="8207375" cy="444976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Es así como surgen las bases de datos. Una base de datos es una entidad en la cual se pueden almacenar datos de </a:t>
            </a:r>
            <a:r>
              <a:rPr b="1" i="0" lang="en-US" sz="2400" u="none">
                <a:solidFill>
                  <a:srgbClr val="000000"/>
                </a:solidFill>
                <a:latin typeface="Arial"/>
                <a:ea typeface="Arial"/>
                <a:cs typeface="Arial"/>
                <a:sym typeface="Arial"/>
              </a:rPr>
              <a:t>manera estructurada</a:t>
            </a:r>
            <a:r>
              <a:rPr b="0" i="0" lang="en-US" sz="2400" u="none">
                <a:solidFill>
                  <a:srgbClr val="000000"/>
                </a:solidFill>
                <a:latin typeface="Arial"/>
                <a:ea typeface="Arial"/>
                <a:cs typeface="Arial"/>
                <a:sym typeface="Arial"/>
              </a:rPr>
              <a:t>, con la </a:t>
            </a:r>
            <a:r>
              <a:rPr b="1" i="0" lang="en-US" sz="2400" u="none">
                <a:solidFill>
                  <a:srgbClr val="000000"/>
                </a:solidFill>
                <a:latin typeface="Arial"/>
                <a:ea typeface="Arial"/>
                <a:cs typeface="Arial"/>
                <a:sym typeface="Arial"/>
              </a:rPr>
              <a:t>menor redundancia posible</a:t>
            </a:r>
            <a:r>
              <a:rPr b="0" i="0" lang="en-US" sz="2400" u="none">
                <a:solidFill>
                  <a:srgbClr val="000000"/>
                </a:solidFill>
                <a:latin typeface="Arial"/>
                <a:ea typeface="Arial"/>
                <a:cs typeface="Arial"/>
                <a:sym typeface="Arial"/>
              </a:rPr>
              <a:t> </a:t>
            </a:r>
            <a:endParaRPr/>
          </a:p>
          <a:p>
            <a:pPr indent="-228600" lvl="0" marL="228600" marR="0" rtl="0" algn="l">
              <a:lnSpc>
                <a:spcPct val="100000"/>
              </a:lnSpc>
              <a:spcBef>
                <a:spcPts val="100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Diferentes programas y diferentes usuarios </a:t>
            </a:r>
            <a:r>
              <a:rPr b="0" i="0" lang="en-US" sz="2400" u="none">
                <a:solidFill>
                  <a:srgbClr val="000000"/>
                </a:solidFill>
                <a:latin typeface="Arial"/>
                <a:ea typeface="Arial"/>
                <a:cs typeface="Arial"/>
                <a:sym typeface="Arial"/>
              </a:rPr>
              <a:t>deben poder utilizar estos datos. Por lo tanto, el concepto de base de datos generalmente está relacionado con el de red </a:t>
            </a:r>
            <a:br>
              <a:rPr b="0" i="0" lang="en-US" sz="2400" u="none">
                <a:solidFill>
                  <a:srgbClr val="000000"/>
                </a:solidFill>
                <a:latin typeface="Arial"/>
                <a:ea typeface="Arial"/>
                <a:cs typeface="Arial"/>
                <a:sym typeface="Arial"/>
              </a:rPr>
            </a:br>
            <a:endParaRPr/>
          </a:p>
        </p:txBody>
      </p:sp>
      <p:sp>
        <p:nvSpPr>
          <p:cNvPr id="293" name="Google Shape;293;p35"/>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94" name="Google Shape;294;p35"/>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295" name="Google Shape;295;p35"/>
          <p:cNvPicPr preferRelativeResize="0"/>
          <p:nvPr/>
        </p:nvPicPr>
        <p:blipFill rotWithShape="1">
          <a:blip r:embed="rId3">
            <a:alphaModFix/>
          </a:blip>
          <a:srcRect b="0" l="0" r="0" t="0"/>
          <a:stretch/>
        </p:blipFill>
        <p:spPr>
          <a:xfrm>
            <a:off x="4319587" y="4654550"/>
            <a:ext cx="2767012" cy="179228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36"/>
          <p:cNvPicPr preferRelativeResize="0"/>
          <p:nvPr/>
        </p:nvPicPr>
        <p:blipFill rotWithShape="1">
          <a:blip r:embed="rId3">
            <a:alphaModFix/>
          </a:blip>
          <a:srcRect b="0" l="0" r="0" t="0"/>
          <a:stretch/>
        </p:blipFill>
        <p:spPr>
          <a:xfrm>
            <a:off x="0" y="3775075"/>
            <a:ext cx="1243012" cy="1363662"/>
          </a:xfrm>
          <a:prstGeom prst="rect">
            <a:avLst/>
          </a:prstGeom>
          <a:noFill/>
          <a:ln>
            <a:noFill/>
          </a:ln>
        </p:spPr>
      </p:pic>
      <p:sp>
        <p:nvSpPr>
          <p:cNvPr id="302" name="Google Shape;302;p36"/>
          <p:cNvSpPr txBox="1"/>
          <p:nvPr/>
        </p:nvSpPr>
        <p:spPr>
          <a:xfrm>
            <a:off x="-107950" y="900112"/>
            <a:ext cx="925195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Evolución</a:t>
            </a:r>
            <a:r>
              <a:rPr b="0" i="0" lang="en-US" sz="4000" u="none">
                <a:solidFill>
                  <a:srgbClr val="000000"/>
                </a:solidFill>
                <a:latin typeface="Arial"/>
                <a:ea typeface="Arial"/>
                <a:cs typeface="Arial"/>
                <a:sym typeface="Arial"/>
              </a:rPr>
              <a:t> </a:t>
            </a:r>
            <a:r>
              <a:rPr b="1" i="0" lang="en-US" sz="4000" u="none">
                <a:solidFill>
                  <a:srgbClr val="000000"/>
                </a:solidFill>
                <a:latin typeface="Arial"/>
                <a:ea typeface="Arial"/>
                <a:cs typeface="Arial"/>
                <a:sym typeface="Arial"/>
              </a:rPr>
              <a:t>de las Bases de Datos</a:t>
            </a:r>
            <a:endParaRPr/>
          </a:p>
        </p:txBody>
      </p:sp>
      <p:sp>
        <p:nvSpPr>
          <p:cNvPr id="303" name="Google Shape;303;p36"/>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1" marL="685800" marR="0" rtl="0" algn="just">
              <a:lnSpc>
                <a:spcPct val="80000"/>
              </a:lnSpc>
              <a:spcBef>
                <a:spcPts val="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Durante las últimas 4 décadas del siglo XX, el </a:t>
            </a:r>
            <a:r>
              <a:rPr b="1" i="0" lang="en-US" sz="2400" u="none" cap="none" strike="noStrike">
                <a:solidFill>
                  <a:srgbClr val="000000"/>
                </a:solidFill>
                <a:latin typeface="Arial"/>
                <a:ea typeface="Arial"/>
                <a:cs typeface="Arial"/>
                <a:sym typeface="Arial"/>
              </a:rPr>
              <a:t>uso</a:t>
            </a:r>
            <a:r>
              <a:rPr b="0" i="0" lang="en-US" sz="2400" u="none" cap="none" strike="noStrike">
                <a:solidFill>
                  <a:srgbClr val="5B9BD5"/>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de las Bases de Datos creció en todas las empresas</a:t>
            </a:r>
            <a:endParaRPr/>
          </a:p>
          <a:p>
            <a:pPr indent="-228600" lvl="1" marL="685800" marR="0" rtl="0" algn="just">
              <a:lnSpc>
                <a:spcPct val="80000"/>
              </a:lnSpc>
              <a:spcBef>
                <a:spcPts val="500"/>
              </a:spcBef>
              <a:spcAft>
                <a:spcPts val="0"/>
              </a:spcAft>
              <a:buClr>
                <a:schemeClr val="lt1"/>
              </a:buClr>
              <a:buSzPts val="2400"/>
              <a:buFont typeface="Calibri"/>
              <a:buNone/>
            </a:pPr>
            <a:r>
              <a:t/>
            </a:r>
            <a:endParaRPr b="0" i="0" sz="2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Pasamos de interactuar </a:t>
            </a:r>
            <a:r>
              <a:rPr b="1" i="0" lang="en-US" sz="2400" u="none" cap="none" strike="noStrike">
                <a:solidFill>
                  <a:srgbClr val="000000"/>
                </a:solidFill>
                <a:latin typeface="Arial"/>
                <a:ea typeface="Arial"/>
                <a:cs typeface="Arial"/>
                <a:sym typeface="Arial"/>
              </a:rPr>
              <a:t>indirectamente</a:t>
            </a:r>
            <a:r>
              <a:rPr b="0" i="0" lang="en-US" sz="2400" u="none" cap="none" strike="noStrike">
                <a:solidFill>
                  <a:srgbClr val="000000"/>
                </a:solidFill>
                <a:latin typeface="Arial"/>
                <a:ea typeface="Arial"/>
                <a:cs typeface="Arial"/>
                <a:sym typeface="Arial"/>
              </a:rPr>
              <a:t> con las </a:t>
            </a:r>
            <a:r>
              <a:rPr b="1" i="0" lang="en-US" sz="2400" u="none" cap="none" strike="noStrike">
                <a:solidFill>
                  <a:srgbClr val="000000"/>
                </a:solidFill>
                <a:latin typeface="Arial"/>
                <a:ea typeface="Arial"/>
                <a:cs typeface="Arial"/>
                <a:sym typeface="Arial"/>
              </a:rPr>
              <a:t>Bases de Datos </a:t>
            </a:r>
            <a:r>
              <a:rPr b="0" i="0" lang="en-US" sz="2400" u="none" cap="none" strike="noStrike">
                <a:solidFill>
                  <a:srgbClr val="000000"/>
                </a:solidFill>
                <a:latin typeface="Arial"/>
                <a:ea typeface="Arial"/>
                <a:cs typeface="Arial"/>
                <a:sym typeface="Arial"/>
              </a:rPr>
              <a:t>a través de los </a:t>
            </a:r>
            <a:r>
              <a:rPr b="1" i="0" lang="en-US" sz="2400" u="none" cap="none" strike="noStrike">
                <a:solidFill>
                  <a:srgbClr val="000000"/>
                </a:solidFill>
                <a:latin typeface="Arial"/>
                <a:ea typeface="Arial"/>
                <a:cs typeface="Arial"/>
                <a:sym typeface="Arial"/>
              </a:rPr>
              <a:t>informes</a:t>
            </a:r>
            <a:r>
              <a:rPr b="1" i="0" lang="en-US" sz="2400" u="none" cap="none" strike="noStrike">
                <a:solidFill>
                  <a:srgbClr val="5B9BD5"/>
                </a:solidFill>
                <a:latin typeface="Arial"/>
                <a:ea typeface="Arial"/>
                <a:cs typeface="Arial"/>
                <a:sym typeface="Arial"/>
              </a:rPr>
              <a:t> </a:t>
            </a:r>
            <a:r>
              <a:rPr b="1" i="0" lang="en-US" sz="2400" u="none" cap="none" strike="noStrike">
                <a:solidFill>
                  <a:srgbClr val="000000"/>
                </a:solidFill>
                <a:latin typeface="Arial"/>
                <a:ea typeface="Arial"/>
                <a:cs typeface="Arial"/>
                <a:sym typeface="Arial"/>
              </a:rPr>
              <a:t>impresos</a:t>
            </a:r>
            <a:r>
              <a:rPr b="1" i="0" lang="en-US" sz="2400" u="none" cap="none" strike="noStrike">
                <a:solidFill>
                  <a:srgbClr val="5B9BD5"/>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(por ejemplo: extractos de tarjetas de crédito, saldos en las cajas de los bancos o los agentes de reservas de las líneas aéreas) </a:t>
            </a:r>
            <a:endParaRPr/>
          </a:p>
          <a:p>
            <a:pPr indent="-228600" lvl="1" marL="685800" marR="0" rtl="0" algn="just">
              <a:lnSpc>
                <a:spcPct val="80000"/>
              </a:lnSpc>
              <a:spcBef>
                <a:spcPts val="500"/>
              </a:spcBef>
              <a:spcAft>
                <a:spcPts val="0"/>
              </a:spcAft>
              <a:buClr>
                <a:schemeClr val="lt1"/>
              </a:buClr>
              <a:buSzPts val="2400"/>
              <a:buFont typeface="Calibri"/>
              <a:buNone/>
            </a:pPr>
            <a:r>
              <a:t/>
            </a:r>
            <a:endParaRPr b="0" i="0" sz="2400" u="none" cap="none" strike="noStrike">
              <a:solidFill>
                <a:srgbClr val="000000"/>
              </a:solidFill>
              <a:latin typeface="Arial"/>
              <a:ea typeface="Arial"/>
              <a:cs typeface="Arial"/>
              <a:sym typeface="Arial"/>
            </a:endParaRPr>
          </a:p>
          <a:p>
            <a:pPr indent="-228600" lvl="1" marL="685800" marR="0" rtl="0" algn="just">
              <a:lnSpc>
                <a:spcPct val="8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Posteriormente, llegaron los </a:t>
            </a:r>
            <a:r>
              <a:rPr b="1" i="0" lang="en-US" sz="2400" u="none" cap="none" strike="noStrike">
                <a:solidFill>
                  <a:srgbClr val="000000"/>
                </a:solidFill>
                <a:latin typeface="Arial"/>
                <a:ea typeface="Arial"/>
                <a:cs typeface="Arial"/>
                <a:sym typeface="Arial"/>
              </a:rPr>
              <a:t>cajeros automáticos</a:t>
            </a:r>
            <a:r>
              <a:rPr b="0" i="0" lang="en-US" sz="2400" u="none" cap="none" strike="noStrike">
                <a:solidFill>
                  <a:srgbClr val="000000"/>
                </a:solidFill>
                <a:latin typeface="Arial"/>
                <a:ea typeface="Arial"/>
                <a:cs typeface="Arial"/>
                <a:sym typeface="Arial"/>
              </a:rPr>
              <a:t> y permitieron a los usuarios interactuar directamente con las bases de datos</a:t>
            </a:r>
            <a:endParaRPr/>
          </a:p>
        </p:txBody>
      </p:sp>
      <p:sp>
        <p:nvSpPr>
          <p:cNvPr id="304" name="Google Shape;304;p36"/>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05" name="Google Shape;305;p36"/>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306" name="Google Shape;306;p36"/>
          <p:cNvPicPr preferRelativeResize="0"/>
          <p:nvPr/>
        </p:nvPicPr>
        <p:blipFill rotWithShape="1">
          <a:blip r:embed="rId4">
            <a:alphaModFix/>
          </a:blip>
          <a:srcRect b="0" l="0" r="0" t="0"/>
          <a:stretch/>
        </p:blipFill>
        <p:spPr>
          <a:xfrm rot="-1260000">
            <a:off x="228600" y="5153025"/>
            <a:ext cx="893762" cy="145573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11" name="Shape 311"/>
        <p:cNvGrpSpPr/>
        <p:nvPr/>
      </p:nvGrpSpPr>
      <p:grpSpPr>
        <a:xfrm>
          <a:off x="0" y="0"/>
          <a:ext cx="0" cy="0"/>
          <a:chOff x="0" y="0"/>
          <a:chExt cx="0" cy="0"/>
        </a:xfrm>
      </p:grpSpPr>
      <p:pic>
        <p:nvPicPr>
          <p:cNvPr id="312" name="Google Shape;312;p37"/>
          <p:cNvPicPr preferRelativeResize="0"/>
          <p:nvPr/>
        </p:nvPicPr>
        <p:blipFill rotWithShape="1">
          <a:blip r:embed="rId3">
            <a:alphaModFix/>
          </a:blip>
          <a:srcRect b="0" l="0" r="0" t="0"/>
          <a:stretch/>
        </p:blipFill>
        <p:spPr>
          <a:xfrm>
            <a:off x="276225" y="3763962"/>
            <a:ext cx="1160462" cy="1042987"/>
          </a:xfrm>
          <a:prstGeom prst="rect">
            <a:avLst/>
          </a:prstGeom>
          <a:noFill/>
          <a:ln>
            <a:noFill/>
          </a:ln>
        </p:spPr>
      </p:pic>
      <p:sp>
        <p:nvSpPr>
          <p:cNvPr id="313" name="Google Shape;313;p37"/>
          <p:cNvSpPr txBox="1"/>
          <p:nvPr/>
        </p:nvSpPr>
        <p:spPr>
          <a:xfrm>
            <a:off x="0" y="900112"/>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Evolución</a:t>
            </a:r>
            <a:r>
              <a:rPr b="0" i="0" lang="en-US" sz="4000" u="none">
                <a:solidFill>
                  <a:srgbClr val="000000"/>
                </a:solidFill>
                <a:latin typeface="Arial"/>
                <a:ea typeface="Arial"/>
                <a:cs typeface="Arial"/>
                <a:sym typeface="Arial"/>
              </a:rPr>
              <a:t> </a:t>
            </a:r>
            <a:r>
              <a:rPr b="1" i="0" lang="en-US" sz="4000" u="none">
                <a:solidFill>
                  <a:srgbClr val="000000"/>
                </a:solidFill>
                <a:latin typeface="Arial"/>
                <a:ea typeface="Arial"/>
                <a:cs typeface="Arial"/>
                <a:sym typeface="Arial"/>
              </a:rPr>
              <a:t>de las Bases de Datos</a:t>
            </a:r>
            <a:endParaRPr/>
          </a:p>
        </p:txBody>
      </p:sp>
      <p:sp>
        <p:nvSpPr>
          <p:cNvPr id="314" name="Google Shape;314;p37"/>
          <p:cNvSpPr txBox="1"/>
          <p:nvPr/>
        </p:nvSpPr>
        <p:spPr>
          <a:xfrm>
            <a:off x="495300" y="2160587"/>
            <a:ext cx="8239125" cy="4351337"/>
          </a:xfrm>
          <a:prstGeom prst="rect">
            <a:avLst/>
          </a:prstGeom>
          <a:noFill/>
          <a:ln>
            <a:noFill/>
          </a:ln>
        </p:spPr>
        <p:txBody>
          <a:bodyPr anchorCtr="0" anchor="t" bIns="45700" lIns="91425" spcFirstLastPara="1" rIns="91425" wrap="square" tIns="45700">
            <a:noAutofit/>
          </a:bodyPr>
          <a:lstStyle/>
          <a:p>
            <a:pPr indent="0" lvl="1" marL="457200" marR="0" rtl="0" algn="just">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Con la revolución de Internet a fines de 1990 las organizaciones </a:t>
            </a:r>
            <a:r>
              <a:rPr b="1" i="0" lang="en-US" sz="2400" u="none" cap="none" strike="noStrike">
                <a:solidFill>
                  <a:srgbClr val="000000"/>
                </a:solidFill>
                <a:latin typeface="Arial"/>
                <a:ea typeface="Arial"/>
                <a:cs typeface="Arial"/>
                <a:sym typeface="Arial"/>
              </a:rPr>
              <a:t>convirtieron sus procesos </a:t>
            </a:r>
            <a:r>
              <a:rPr b="0" i="0" lang="en-US" sz="2400" u="none" cap="none" strike="noStrike">
                <a:solidFill>
                  <a:srgbClr val="000000"/>
                </a:solidFill>
                <a:latin typeface="Arial"/>
                <a:ea typeface="Arial"/>
                <a:cs typeface="Arial"/>
                <a:sym typeface="Arial"/>
              </a:rPr>
              <a:t>permitiendo realizar operaciones por medio de la Web, así hoy es posible:</a:t>
            </a:r>
            <a:endParaRPr/>
          </a:p>
          <a:p>
            <a:pPr indent="-228600" lvl="2" marL="11430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acceder a una librería en línea y  buscar libros o de música</a:t>
            </a:r>
            <a:endParaRPr/>
          </a:p>
          <a:p>
            <a:pPr indent="-228600" lvl="2" marL="11430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realizar una compra por internet</a:t>
            </a:r>
            <a:endParaRPr/>
          </a:p>
          <a:p>
            <a:pPr indent="-228600" lvl="2" marL="11430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acceder al sitio Web de un banco y  consultar el estado de cuenta y los movimientos</a:t>
            </a:r>
            <a:endParaRPr/>
          </a:p>
          <a:p>
            <a:pPr indent="-152400" lvl="1" marL="457200" marR="0" rtl="0" algn="just">
              <a:lnSpc>
                <a:spcPct val="100000"/>
              </a:lnSpc>
              <a:spcBef>
                <a:spcPts val="500"/>
              </a:spcBef>
              <a:spcAft>
                <a:spcPts val="0"/>
              </a:spcAft>
              <a:buClr>
                <a:srgbClr val="000000"/>
              </a:buClr>
              <a:buSzPts val="2400"/>
              <a:buFont typeface="Arial"/>
              <a:buChar char="•"/>
            </a:pPr>
            <a:r>
              <a:rPr b="1" i="0" lang="en-US" sz="2400" u="none" cap="none" strike="noStrike">
                <a:solidFill>
                  <a:srgbClr val="000000"/>
                </a:solidFill>
                <a:latin typeface="Arial"/>
                <a:ea typeface="Arial"/>
                <a:cs typeface="Arial"/>
                <a:sym typeface="Arial"/>
              </a:rPr>
              <a:t> En todos los casos se está accediendo a datos almacenados en una base de datos</a:t>
            </a:r>
            <a:endParaRPr/>
          </a:p>
        </p:txBody>
      </p:sp>
      <p:sp>
        <p:nvSpPr>
          <p:cNvPr id="315" name="Google Shape;315;p3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16" name="Google Shape;316;p3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pic>
        <p:nvPicPr>
          <p:cNvPr id="322" name="Google Shape;322;p38"/>
          <p:cNvPicPr preferRelativeResize="0"/>
          <p:nvPr/>
        </p:nvPicPr>
        <p:blipFill/>
        <p:spPr>
          <a:xfrm>
            <a:off x="6399208" y="4175125"/>
            <a:ext cx="988800" cy="1058700"/>
          </a:xfrm>
          <a:prstGeom prst="rect">
            <a:avLst/>
          </a:prstGeom>
          <a:solidFill>
            <a:srgbClr val="FFFFFF"/>
          </a:solidFill>
          <a:ln>
            <a:noFill/>
          </a:ln>
        </p:spPr>
      </p:pic>
      <p:pic>
        <p:nvPicPr>
          <p:cNvPr id="323" name="Google Shape;323;p38"/>
          <p:cNvPicPr preferRelativeResize="0"/>
          <p:nvPr/>
        </p:nvPicPr>
        <p:blipFill/>
        <p:spPr>
          <a:xfrm>
            <a:off x="6461125" y="2055800"/>
            <a:ext cx="927000" cy="1059000"/>
          </a:xfrm>
          <a:prstGeom prst="rect">
            <a:avLst/>
          </a:prstGeom>
          <a:solidFill>
            <a:srgbClr val="FFFFFF"/>
          </a:solidFill>
          <a:ln>
            <a:noFill/>
          </a:ln>
        </p:spPr>
      </p:pic>
      <p:sp>
        <p:nvSpPr>
          <p:cNvPr id="324" name="Google Shape;324;p38"/>
          <p:cNvSpPr txBox="1"/>
          <p:nvPr/>
        </p:nvSpPr>
        <p:spPr>
          <a:xfrm>
            <a:off x="0" y="900112"/>
            <a:ext cx="9144000" cy="122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Propiedades de las Bases de Datos</a:t>
            </a:r>
            <a:endParaRPr/>
          </a:p>
        </p:txBody>
      </p:sp>
      <p:sp>
        <p:nvSpPr>
          <p:cNvPr id="325" name="Google Shape;325;p38"/>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Una Base de Datos (BD):</a:t>
            </a:r>
            <a:endParaRPr/>
          </a:p>
          <a:p>
            <a:pPr indent="-228600" lvl="1" marL="685800" marR="0" rtl="0" algn="l">
              <a:lnSpc>
                <a:spcPct val="10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Representa algún </a:t>
            </a:r>
            <a:r>
              <a:rPr b="1" i="0" lang="en-US" sz="2400" u="none" cap="none" strike="noStrike">
                <a:solidFill>
                  <a:srgbClr val="000000"/>
                </a:solidFill>
                <a:latin typeface="Arial"/>
                <a:ea typeface="Arial"/>
                <a:cs typeface="Arial"/>
                <a:sym typeface="Arial"/>
              </a:rPr>
              <a:t>aspecto</a:t>
            </a:r>
            <a:r>
              <a:rPr b="0" i="0" lang="en-US" sz="2400" u="none" cap="none" strike="noStrike">
                <a:solidFill>
                  <a:srgbClr val="FF0000"/>
                </a:solidFill>
                <a:latin typeface="Arial"/>
                <a:ea typeface="Arial"/>
                <a:cs typeface="Arial"/>
                <a:sym typeface="Arial"/>
              </a:rPr>
              <a:t> </a:t>
            </a:r>
            <a:r>
              <a:rPr b="0" i="0" lang="en-US" sz="2400" u="none" cap="none" strike="noStrike">
                <a:solidFill>
                  <a:srgbClr val="000000"/>
                </a:solidFill>
                <a:latin typeface="Arial"/>
                <a:ea typeface="Arial"/>
                <a:cs typeface="Arial"/>
                <a:sym typeface="Arial"/>
              </a:rPr>
              <a:t>del mundo </a:t>
            </a:r>
            <a:endParaRPr/>
          </a:p>
          <a:p>
            <a:pPr indent="-228600" lvl="1" marL="685800" marR="0" rtl="0" algn="l">
              <a:lnSpc>
                <a:spcPct val="100000"/>
              </a:lnSpc>
              <a:spcBef>
                <a:spcPts val="50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	real, denominado mini-mundo o Universo del </a:t>
            </a:r>
            <a:r>
              <a:rPr lang="en-US" sz="2400"/>
              <a:t> </a:t>
            </a:r>
            <a:r>
              <a:rPr b="0" i="0" lang="en-US" sz="2400" u="none" cap="none" strike="noStrike">
                <a:solidFill>
                  <a:srgbClr val="000000"/>
                </a:solidFill>
                <a:latin typeface="Arial"/>
                <a:ea typeface="Arial"/>
                <a:cs typeface="Arial"/>
                <a:sym typeface="Arial"/>
              </a:rPr>
              <a:t>Discurso (UdeD)</a:t>
            </a:r>
            <a:endParaRPr/>
          </a:p>
          <a:p>
            <a:pPr indent="-228600" lvl="1" marL="685800" marR="0" rtl="0" algn="l">
              <a:lnSpc>
                <a:spcPct val="10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Es una colección de datos </a:t>
            </a:r>
            <a:r>
              <a:rPr b="1" i="0" lang="en-US" sz="2400" u="none" cap="none" strike="noStrike">
                <a:solidFill>
                  <a:srgbClr val="000000"/>
                </a:solidFill>
                <a:latin typeface="Arial"/>
                <a:ea typeface="Arial"/>
                <a:cs typeface="Arial"/>
                <a:sym typeface="Arial"/>
              </a:rPr>
              <a:t>lógicamente coherente </a:t>
            </a:r>
            <a:r>
              <a:rPr b="0" i="0" lang="en-US" sz="2400" u="none" cap="none" strike="noStrike">
                <a:solidFill>
                  <a:srgbClr val="000000"/>
                </a:solidFill>
                <a:latin typeface="Arial"/>
                <a:ea typeface="Arial"/>
                <a:cs typeface="Arial"/>
                <a:sym typeface="Arial"/>
              </a:rPr>
              <a:t>que tienen un significado inherente</a:t>
            </a:r>
            <a:endParaRPr/>
          </a:p>
          <a:p>
            <a:pPr indent="-228600" lvl="1" marL="685800" marR="0" rtl="0" algn="l">
              <a:lnSpc>
                <a:spcPct val="100000"/>
              </a:lnSpc>
              <a:spcBef>
                <a:spcPts val="500"/>
              </a:spcBef>
              <a:spcAft>
                <a:spcPts val="0"/>
              </a:spcAft>
              <a:buClr>
                <a:schemeClr val="lt1"/>
              </a:buClr>
              <a:buSzPts val="2400"/>
              <a:buFont typeface="Calibri"/>
              <a:buNone/>
            </a:pPr>
            <a:r>
              <a:t/>
            </a:r>
            <a:endParaRPr b="0" i="0" sz="2400" u="none" cap="none" strike="noStrike">
              <a:solidFill>
                <a:srgbClr val="000000"/>
              </a:solidFill>
              <a:latin typeface="Arial"/>
              <a:ea typeface="Arial"/>
              <a:cs typeface="Arial"/>
              <a:sym typeface="Arial"/>
            </a:endParaRPr>
          </a:p>
          <a:p>
            <a:pPr indent="-228600" lvl="1" marL="685800" marR="0" rtl="0" algn="l">
              <a:lnSpc>
                <a:spcPct val="10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Se diseña, construye y completa con datos para </a:t>
            </a:r>
            <a:r>
              <a:rPr b="1" i="0" lang="en-US" sz="2400" u="none" cap="none" strike="noStrike">
                <a:solidFill>
                  <a:srgbClr val="000000"/>
                </a:solidFill>
                <a:latin typeface="Arial"/>
                <a:ea typeface="Arial"/>
                <a:cs typeface="Arial"/>
                <a:sym typeface="Arial"/>
              </a:rPr>
              <a:t>un propósito específico</a:t>
            </a:r>
            <a:endParaRPr/>
          </a:p>
        </p:txBody>
      </p:sp>
      <p:sp>
        <p:nvSpPr>
          <p:cNvPr id="326" name="Google Shape;326;p3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27" name="Google Shape;327;p3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328" name="Google Shape;328;p38"/>
          <p:cNvSpPr txBox="1"/>
          <p:nvPr/>
        </p:nvSpPr>
        <p:spPr>
          <a:xfrm rot="-240136">
            <a:off x="7318718" y="2082024"/>
            <a:ext cx="1792371" cy="1006551"/>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Si cambia la definición del UdeD, entonces la BD también debe cambiar</a:t>
            </a:r>
            <a:endParaRPr/>
          </a:p>
        </p:txBody>
      </p:sp>
      <p:sp>
        <p:nvSpPr>
          <p:cNvPr id="329" name="Google Shape;329;p38"/>
          <p:cNvSpPr txBox="1"/>
          <p:nvPr/>
        </p:nvSpPr>
        <p:spPr>
          <a:xfrm rot="-239832">
            <a:off x="7150804" y="4342373"/>
            <a:ext cx="1966784" cy="824016"/>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No es correcto denominar, BD a un conjunto cualquiera de datos</a:t>
            </a:r>
            <a:endParaRPr/>
          </a:p>
        </p:txBody>
      </p:sp>
      <p:pic>
        <p:nvPicPr>
          <p:cNvPr id="330" name="Google Shape;330;p38"/>
          <p:cNvPicPr preferRelativeResize="0"/>
          <p:nvPr/>
        </p:nvPicPr>
        <p:blipFill/>
        <p:spPr>
          <a:xfrm>
            <a:off x="6405558" y="5516550"/>
            <a:ext cx="927000" cy="1059000"/>
          </a:xfrm>
          <a:prstGeom prst="rect">
            <a:avLst/>
          </a:prstGeom>
          <a:solidFill>
            <a:srgbClr val="FFFFFF"/>
          </a:solidFill>
          <a:ln>
            <a:noFill/>
          </a:ln>
        </p:spPr>
      </p:pic>
      <p:sp>
        <p:nvSpPr>
          <p:cNvPr id="331" name="Google Shape;331;p38"/>
          <p:cNvSpPr txBox="1"/>
          <p:nvPr/>
        </p:nvSpPr>
        <p:spPr>
          <a:xfrm rot="-240136">
            <a:off x="7151011" y="5690095"/>
            <a:ext cx="1792371" cy="824016"/>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Hay un grupo de usuarios que están interesados en esos datos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9"/>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Sistemas de Archivos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Inconvenientes</a:t>
            </a:r>
            <a:endParaRPr/>
          </a:p>
        </p:txBody>
      </p:sp>
      <p:sp>
        <p:nvSpPr>
          <p:cNvPr id="338" name="Google Shape;338;p39"/>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39" name="Google Shape;339;p39"/>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340" name="Google Shape;340;p39"/>
          <p:cNvPicPr preferRelativeResize="0"/>
          <p:nvPr/>
        </p:nvPicPr>
        <p:blipFill rotWithShape="1">
          <a:blip r:embed="rId3">
            <a:alphaModFix/>
          </a:blip>
          <a:srcRect b="0" l="0" r="0" t="0"/>
          <a:stretch/>
        </p:blipFill>
        <p:spPr>
          <a:xfrm>
            <a:off x="7812087" y="808037"/>
            <a:ext cx="960437" cy="1312862"/>
          </a:xfrm>
          <a:prstGeom prst="rect">
            <a:avLst/>
          </a:prstGeom>
          <a:noFill/>
          <a:ln>
            <a:noFill/>
          </a:ln>
        </p:spPr>
      </p:pic>
      <p:pic>
        <p:nvPicPr>
          <p:cNvPr id="341" name="Google Shape;341;p39"/>
          <p:cNvPicPr preferRelativeResize="0"/>
          <p:nvPr/>
        </p:nvPicPr>
        <p:blipFill/>
        <p:spPr>
          <a:xfrm>
            <a:off x="38100" y="2622550"/>
            <a:ext cx="895800" cy="995400"/>
          </a:xfrm>
          <a:prstGeom prst="rect">
            <a:avLst/>
          </a:prstGeom>
          <a:solidFill>
            <a:srgbClr val="FFFFFF"/>
          </a:solidFill>
          <a:ln>
            <a:noFill/>
          </a:ln>
        </p:spPr>
      </p:pic>
      <p:sp>
        <p:nvSpPr>
          <p:cNvPr id="342" name="Google Shape;342;p39"/>
          <p:cNvSpPr txBox="1"/>
          <p:nvPr/>
        </p:nvSpPr>
        <p:spPr>
          <a:xfrm rot="-240000">
            <a:off x="865187" y="2816225"/>
            <a:ext cx="2640012" cy="822325"/>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Ejemplo, hay que generar un software específico para cada nuevo listado, o  consulta que se necesita</a:t>
            </a:r>
            <a:endParaRPr/>
          </a:p>
        </p:txBody>
      </p:sp>
      <p:pic>
        <p:nvPicPr>
          <p:cNvPr id="343" name="Google Shape;343;p39"/>
          <p:cNvPicPr preferRelativeResize="0"/>
          <p:nvPr/>
        </p:nvPicPr>
        <p:blipFill/>
        <p:spPr>
          <a:xfrm>
            <a:off x="9525" y="3917950"/>
            <a:ext cx="895800" cy="1220700"/>
          </a:xfrm>
          <a:prstGeom prst="rect">
            <a:avLst/>
          </a:prstGeom>
          <a:solidFill>
            <a:srgbClr val="FFFFFF"/>
          </a:solidFill>
          <a:ln>
            <a:noFill/>
          </a:ln>
        </p:spPr>
      </p:pic>
      <p:sp>
        <p:nvSpPr>
          <p:cNvPr id="344" name="Google Shape;344;p39"/>
          <p:cNvSpPr txBox="1"/>
          <p:nvPr/>
        </p:nvSpPr>
        <p:spPr>
          <a:xfrm rot="-240000">
            <a:off x="835025" y="4022725"/>
            <a:ext cx="2854325" cy="1370012"/>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Ejemplo, se quiere transferir $10.000 desde una cuenta A a otra B; si ocurre un fallo durante la ejecución del programa, es posible que los $10.000 se hayan retirado de A, pero no se hayan acreditado en B</a:t>
            </a:r>
            <a:endParaRPr/>
          </a:p>
        </p:txBody>
      </p:sp>
      <p:sp>
        <p:nvSpPr>
          <p:cNvPr id="345" name="Google Shape;345;p39"/>
          <p:cNvSpPr txBox="1"/>
          <p:nvPr/>
        </p:nvSpPr>
        <p:spPr>
          <a:xfrm>
            <a:off x="3446462" y="2247900"/>
            <a:ext cx="5697537"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000"/>
              <a:buFont typeface="Arial"/>
              <a:buChar char="•"/>
            </a:pPr>
            <a:r>
              <a:rPr b="1" i="0" lang="en-US" sz="2000" u="none">
                <a:solidFill>
                  <a:srgbClr val="000000"/>
                </a:solidFill>
                <a:latin typeface="Arial"/>
                <a:ea typeface="Arial"/>
                <a:cs typeface="Arial"/>
                <a:sym typeface="Arial"/>
              </a:rPr>
              <a:t>Dificultad en el acceso a los datos:</a:t>
            </a:r>
            <a:r>
              <a:rPr b="1" i="0" lang="en-US" sz="2000" u="none">
                <a:solidFill>
                  <a:srgbClr val="5B9BD5"/>
                </a:solidFill>
                <a:latin typeface="Arial"/>
                <a:ea typeface="Arial"/>
                <a:cs typeface="Arial"/>
                <a:sym typeface="Arial"/>
              </a:rPr>
              <a:t> </a:t>
            </a:r>
            <a:r>
              <a:rPr b="0" i="0" lang="en-US" sz="2000" u="none">
                <a:solidFill>
                  <a:srgbClr val="000000"/>
                </a:solidFill>
                <a:latin typeface="Arial"/>
                <a:ea typeface="Arial"/>
                <a:cs typeface="Arial"/>
                <a:sym typeface="Arial"/>
              </a:rPr>
              <a:t>Hacen falta sistemas de recuperación de datos más adecuados para el uso general</a:t>
            </a:r>
            <a:r>
              <a:rPr b="0" i="1" lang="en-US" sz="2000" u="none">
                <a:solidFill>
                  <a:srgbClr val="000000"/>
                </a:solidFill>
                <a:latin typeface="Arial"/>
                <a:ea typeface="Arial"/>
                <a:cs typeface="Arial"/>
                <a:sym typeface="Arial"/>
              </a:rPr>
              <a:t>.</a:t>
            </a:r>
            <a:endParaRPr/>
          </a:p>
          <a:p>
            <a:pPr indent="-228600" lvl="0" marL="228600" marR="0" rtl="0" algn="just">
              <a:lnSpc>
                <a:spcPct val="90000"/>
              </a:lnSpc>
              <a:spcBef>
                <a:spcPts val="1000"/>
              </a:spcBef>
              <a:spcAft>
                <a:spcPts val="0"/>
              </a:spcAft>
              <a:buClr>
                <a:srgbClr val="000000"/>
              </a:buClr>
              <a:buSzPts val="2000"/>
              <a:buFont typeface="Arial"/>
              <a:buChar char="•"/>
            </a:pPr>
            <a:r>
              <a:rPr b="1" i="0" lang="en-US" sz="2000" u="none">
                <a:solidFill>
                  <a:srgbClr val="000000"/>
                </a:solidFill>
                <a:latin typeface="Arial"/>
                <a:ea typeface="Arial"/>
                <a:cs typeface="Arial"/>
                <a:sym typeface="Arial"/>
              </a:rPr>
              <a:t>Problemas de atomicidad: </a:t>
            </a:r>
            <a:r>
              <a:rPr b="0" i="0" lang="en-US" sz="2000" u="none">
                <a:solidFill>
                  <a:srgbClr val="000000"/>
                </a:solidFill>
                <a:latin typeface="Arial"/>
                <a:ea typeface="Arial"/>
                <a:cs typeface="Arial"/>
                <a:sym typeface="Arial"/>
              </a:rPr>
              <a:t>Es crucial asegurar que, si se produce algún fallo, los datos se recuperan al estado consistente que existía antes del fallo</a:t>
            </a:r>
            <a:endParaRPr/>
          </a:p>
          <a:p>
            <a:pPr indent="-228600" lvl="0" marL="228600" marR="0" rtl="0" algn="just">
              <a:lnSpc>
                <a:spcPct val="90000"/>
              </a:lnSpc>
              <a:spcBef>
                <a:spcPts val="1000"/>
              </a:spcBef>
              <a:spcAft>
                <a:spcPts val="0"/>
              </a:spcAft>
              <a:buClr>
                <a:schemeClr val="lt1"/>
              </a:buClr>
              <a:buSzPts val="2000"/>
              <a:buFont typeface="Calibri"/>
              <a:buNone/>
            </a:pPr>
            <a:r>
              <a:t/>
            </a:r>
            <a:endParaRPr b="0" i="1" sz="2000" u="none">
              <a:solidFill>
                <a:srgbClr val="0195D6"/>
              </a:solidFill>
              <a:latin typeface="Arial"/>
              <a:ea typeface="Arial"/>
              <a:cs typeface="Arial"/>
              <a:sym typeface="Arial"/>
            </a:endParaRPr>
          </a:p>
          <a:p>
            <a:pPr indent="-228600" lvl="0" marL="228600" marR="0" rtl="0" algn="just">
              <a:lnSpc>
                <a:spcPct val="90000"/>
              </a:lnSpc>
              <a:spcBef>
                <a:spcPts val="1000"/>
              </a:spcBef>
              <a:spcAft>
                <a:spcPts val="0"/>
              </a:spcAft>
              <a:buClr>
                <a:srgbClr val="000000"/>
              </a:buClr>
              <a:buSzPts val="2000"/>
              <a:buFont typeface="Arial"/>
              <a:buChar char="•"/>
            </a:pPr>
            <a:r>
              <a:rPr b="1" i="0" lang="en-US" sz="2000" u="none">
                <a:solidFill>
                  <a:srgbClr val="000000"/>
                </a:solidFill>
                <a:latin typeface="Arial"/>
                <a:ea typeface="Arial"/>
                <a:cs typeface="Arial"/>
                <a:sym typeface="Arial"/>
              </a:rPr>
              <a:t>Anomalías en el acceso concurrente: </a:t>
            </a:r>
            <a:r>
              <a:rPr b="0" i="0" lang="en-US" sz="2000" u="none">
                <a:solidFill>
                  <a:srgbClr val="000000"/>
                </a:solidFill>
                <a:latin typeface="Arial"/>
                <a:ea typeface="Arial"/>
                <a:cs typeface="Arial"/>
                <a:sym typeface="Arial"/>
              </a:rPr>
              <a:t>Cuando se da la posibilidad de que varios usuarios actualicen los datos simultáneamente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0" name="Shape 350"/>
        <p:cNvGrpSpPr/>
        <p:nvPr/>
      </p:nvGrpSpPr>
      <p:grpSpPr>
        <a:xfrm>
          <a:off x="0" y="0"/>
          <a:ext cx="0" cy="0"/>
          <a:chOff x="0" y="0"/>
          <a:chExt cx="0" cy="0"/>
        </a:xfrm>
      </p:grpSpPr>
      <p:sp>
        <p:nvSpPr>
          <p:cNvPr id="351" name="Google Shape;351;p40"/>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Sistemas de Archivos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Inconvenientes</a:t>
            </a:r>
            <a:endParaRPr/>
          </a:p>
        </p:txBody>
      </p:sp>
      <p:sp>
        <p:nvSpPr>
          <p:cNvPr id="352" name="Google Shape;352;p40"/>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Problemas de seguridad: </a:t>
            </a:r>
            <a:r>
              <a:rPr b="0" i="0" lang="en-US" sz="2400" u="none">
                <a:solidFill>
                  <a:srgbClr val="000000"/>
                </a:solidFill>
                <a:latin typeface="Arial"/>
                <a:ea typeface="Arial"/>
                <a:cs typeface="Arial"/>
                <a:sym typeface="Arial"/>
              </a:rPr>
              <a:t>No todos los usuarios deben poder acceder a todos los datos. Cuando se utilizan sistemas de archivos es difícil hacer cumplir tales restricciones de seguridad</a:t>
            </a:r>
            <a:endParaRPr/>
          </a:p>
          <a:p>
            <a:pPr indent="-228600" lvl="0" marL="228600" marR="0" rtl="0" algn="just">
              <a:lnSpc>
                <a:spcPct val="90000"/>
              </a:lnSpc>
              <a:spcBef>
                <a:spcPts val="1000"/>
              </a:spcBef>
              <a:spcAft>
                <a:spcPts val="0"/>
              </a:spcAft>
              <a:buClr>
                <a:srgbClr val="000000"/>
              </a:buClr>
              <a:buSzPts val="2400"/>
              <a:buFont typeface="Arial"/>
              <a:buNone/>
            </a:pPr>
            <a:r>
              <a:rPr b="1" i="1" lang="en-US" sz="2400" u="none">
                <a:solidFill>
                  <a:srgbClr val="000000"/>
                </a:solidFill>
                <a:latin typeface="Arial"/>
                <a:ea typeface="Arial"/>
                <a:cs typeface="Arial"/>
                <a:sym typeface="Arial"/>
              </a:rPr>
              <a:t>Estas dificultades, entre otras, motivaron el desarrollo de las bases de datos y sus sistemas de administración</a:t>
            </a:r>
            <a:endParaRPr/>
          </a:p>
        </p:txBody>
      </p:sp>
      <p:sp>
        <p:nvSpPr>
          <p:cNvPr id="353" name="Google Shape;353;p40"/>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54" name="Google Shape;354;p4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355" name="Google Shape;355;p40"/>
          <p:cNvPicPr preferRelativeResize="0"/>
          <p:nvPr/>
        </p:nvPicPr>
        <p:blipFill rotWithShape="1">
          <a:blip r:embed="rId3">
            <a:alphaModFix/>
          </a:blip>
          <a:srcRect b="0" l="0" r="0" t="0"/>
          <a:stretch/>
        </p:blipFill>
        <p:spPr>
          <a:xfrm>
            <a:off x="7812087" y="808037"/>
            <a:ext cx="960437" cy="1312862"/>
          </a:xfrm>
          <a:prstGeom prst="rect">
            <a:avLst/>
          </a:prstGeom>
          <a:noFill/>
          <a:ln>
            <a:noFill/>
          </a:ln>
        </p:spPr>
      </p:pic>
      <p:pic>
        <p:nvPicPr>
          <p:cNvPr id="356" name="Google Shape;356;p40"/>
          <p:cNvPicPr preferRelativeResize="0"/>
          <p:nvPr/>
        </p:nvPicPr>
        <p:blipFill/>
        <p:spPr>
          <a:xfrm>
            <a:off x="4829175" y="5151400"/>
            <a:ext cx="1119900" cy="1143000"/>
          </a:xfrm>
          <a:prstGeom prst="rect">
            <a:avLst/>
          </a:prstGeom>
          <a:solidFill>
            <a:srgbClr val="FFFFFF"/>
          </a:solidFill>
          <a:ln>
            <a:noFill/>
          </a:ln>
        </p:spPr>
      </p:pic>
      <p:sp>
        <p:nvSpPr>
          <p:cNvPr id="357" name="Google Shape;357;p40"/>
          <p:cNvSpPr txBox="1"/>
          <p:nvPr/>
        </p:nvSpPr>
        <p:spPr>
          <a:xfrm rot="-240117">
            <a:off x="6245425" y="4942624"/>
            <a:ext cx="2854260" cy="1370146"/>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200"/>
              <a:buFont typeface="Calibri"/>
              <a:buNone/>
            </a:pPr>
            <a:r>
              <a:rPr b="0" i="0" lang="en-US" sz="1200" u="none">
                <a:solidFill>
                  <a:srgbClr val="000000"/>
                </a:solidFill>
                <a:latin typeface="Calibri"/>
                <a:ea typeface="Calibri"/>
                <a:cs typeface="Calibri"/>
                <a:sym typeface="Calibri"/>
              </a:rPr>
              <a:t>Ejemplo, en un sistema bancario, los empleados de recursos humanos sólo necesita ver la información acerca de los  empleados del banco, necesitan ver la información acerca de las cuentas de clientes</a:t>
            </a:r>
            <a:endParaRPr/>
          </a:p>
        </p:txBody>
      </p:sp>
      <p:pic>
        <p:nvPicPr>
          <p:cNvPr id="358" name="Google Shape;358;p40"/>
          <p:cNvPicPr preferRelativeResize="0"/>
          <p:nvPr/>
        </p:nvPicPr>
        <p:blipFill/>
        <p:spPr>
          <a:xfrm>
            <a:off x="438150" y="5129212"/>
            <a:ext cx="969962" cy="1143000"/>
          </a:xfrm>
          <a:prstGeom prst="rect">
            <a:avLst/>
          </a:prstGeom>
          <a:solidFill>
            <a:srgbClr val="FFFFFF"/>
          </a:solidFill>
          <a:ln>
            <a:noFill/>
          </a:ln>
        </p:spPr>
      </p:pic>
      <p:pic>
        <p:nvPicPr>
          <p:cNvPr id="359" name="Google Shape;359;p40"/>
          <p:cNvPicPr preferRelativeResize="0"/>
          <p:nvPr/>
        </p:nvPicPr>
        <p:blipFill rotWithShape="1">
          <a:blip r:embed="rId4">
            <a:alphaModFix/>
          </a:blip>
          <a:srcRect b="0" l="0" r="0" t="0"/>
          <a:stretch/>
        </p:blipFill>
        <p:spPr>
          <a:xfrm>
            <a:off x="1805812" y="4983187"/>
            <a:ext cx="1962150" cy="12890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41"/>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Tecnología de BD vs.</a:t>
            </a:r>
            <a:br>
              <a:rPr b="1" i="0" lang="en-US" sz="4000" u="none">
                <a:solidFill>
                  <a:srgbClr val="000000"/>
                </a:solidFill>
                <a:latin typeface="Arial"/>
                <a:ea typeface="Arial"/>
                <a:cs typeface="Arial"/>
                <a:sym typeface="Arial"/>
              </a:rPr>
            </a:br>
            <a:r>
              <a:rPr b="1" i="0" lang="en-US" sz="4000" u="none">
                <a:solidFill>
                  <a:srgbClr val="000000"/>
                </a:solidFill>
                <a:latin typeface="Arial"/>
                <a:ea typeface="Arial"/>
                <a:cs typeface="Arial"/>
                <a:sym typeface="Arial"/>
              </a:rPr>
              <a:t>Tecnología de Archivos</a:t>
            </a:r>
            <a:endParaRPr/>
          </a:p>
        </p:txBody>
      </p:sp>
      <p:sp>
        <p:nvSpPr>
          <p:cNvPr id="366" name="Google Shape;366;p41"/>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2000"/>
              <a:buFont typeface="Arial"/>
              <a:buNone/>
            </a:pPr>
            <a:r>
              <a:rPr b="0" i="0" lang="en-US" sz="2000" u="none">
                <a:solidFill>
                  <a:srgbClr val="000000"/>
                </a:solidFill>
                <a:latin typeface="Arial"/>
                <a:ea typeface="Arial"/>
                <a:cs typeface="Arial"/>
                <a:sym typeface="Arial"/>
              </a:rPr>
              <a:t>En el procesamiento tradicional de archivos, </a:t>
            </a:r>
            <a:r>
              <a:rPr b="1" i="0" lang="en-US" sz="2000" u="none">
                <a:solidFill>
                  <a:srgbClr val="000000"/>
                </a:solidFill>
                <a:latin typeface="Arial"/>
                <a:ea typeface="Arial"/>
                <a:cs typeface="Arial"/>
                <a:sym typeface="Arial"/>
              </a:rPr>
              <a:t>cada usuario define </a:t>
            </a:r>
            <a:r>
              <a:rPr b="0" i="0" lang="en-US" sz="2000" u="none">
                <a:solidFill>
                  <a:srgbClr val="000000"/>
                </a:solidFill>
                <a:latin typeface="Arial"/>
                <a:ea typeface="Arial"/>
                <a:cs typeface="Arial"/>
                <a:sym typeface="Arial"/>
              </a:rPr>
              <a:t>e implementa los archivos necesarios para </a:t>
            </a:r>
            <a:r>
              <a:rPr b="1" i="0" lang="en-US" sz="2000" u="none">
                <a:solidFill>
                  <a:srgbClr val="000000"/>
                </a:solidFill>
                <a:latin typeface="Arial"/>
                <a:ea typeface="Arial"/>
                <a:cs typeface="Arial"/>
                <a:sym typeface="Arial"/>
              </a:rPr>
              <a:t>cada aplicación concreta</a:t>
            </a:r>
            <a:r>
              <a:rPr b="0" i="0" lang="en-US" sz="2000" u="none">
                <a:solidFill>
                  <a:srgbClr val="000000"/>
                </a:solidFill>
                <a:latin typeface="Arial"/>
                <a:ea typeface="Arial"/>
                <a:cs typeface="Arial"/>
                <a:sym typeface="Arial"/>
              </a:rPr>
              <a:t>. Con BD se mantiene </a:t>
            </a:r>
            <a:r>
              <a:rPr b="1" i="0" lang="en-US" sz="2000" u="none">
                <a:solidFill>
                  <a:srgbClr val="000000"/>
                </a:solidFill>
                <a:latin typeface="Arial"/>
                <a:ea typeface="Arial"/>
                <a:cs typeface="Arial"/>
                <a:sym typeface="Arial"/>
              </a:rPr>
              <a:t>un único repositorio</a:t>
            </a:r>
            <a:r>
              <a:rPr b="0" i="0" lang="en-US" sz="2000" u="none">
                <a:solidFill>
                  <a:srgbClr val="000000"/>
                </a:solidFill>
                <a:latin typeface="Arial"/>
                <a:ea typeface="Arial"/>
                <a:cs typeface="Arial"/>
                <a:sym typeface="Arial"/>
              </a:rPr>
              <a:t>, que se define una sola vez, al que acceden varios usuarios</a:t>
            </a:r>
            <a:endParaRPr/>
          </a:p>
          <a:p>
            <a:pPr indent="0" lvl="0" marL="0" marR="0" rtl="0" algn="just">
              <a:lnSpc>
                <a:spcPct val="80000"/>
              </a:lnSpc>
              <a:spcBef>
                <a:spcPts val="1000"/>
              </a:spcBef>
              <a:spcAft>
                <a:spcPts val="0"/>
              </a:spcAft>
              <a:buClr>
                <a:srgbClr val="000000"/>
              </a:buClr>
              <a:buSzPts val="2000"/>
              <a:buFont typeface="Arial"/>
              <a:buNone/>
            </a:pPr>
            <a:r>
              <a:rPr b="1" i="0" lang="en-US" sz="2000" u="none">
                <a:solidFill>
                  <a:srgbClr val="000000"/>
                </a:solidFill>
                <a:latin typeface="Arial"/>
                <a:ea typeface="Arial"/>
                <a:cs typeface="Arial"/>
                <a:sym typeface="Arial"/>
              </a:rPr>
              <a:t>Las principales características de las BD frente al procesamiento de archivos son:</a:t>
            </a:r>
            <a:endParaRPr/>
          </a:p>
          <a:p>
            <a:pPr indent="-228600" lvl="1" marL="685800" marR="0" rtl="0" algn="just">
              <a:lnSpc>
                <a:spcPct val="140000"/>
              </a:lnSpc>
              <a:spcBef>
                <a:spcPts val="5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Naturaleza auto descriptiva de un sistema de bases de datos</a:t>
            </a:r>
            <a:endParaRPr/>
          </a:p>
          <a:p>
            <a:pPr indent="-228600" lvl="1" marL="685800" marR="0" rtl="0" algn="just">
              <a:lnSpc>
                <a:spcPct val="140000"/>
              </a:lnSpc>
              <a:spcBef>
                <a:spcPts val="5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Aislamiento entre programas y datos, y abstracción de datos</a:t>
            </a:r>
            <a:endParaRPr/>
          </a:p>
          <a:p>
            <a:pPr indent="-228600" lvl="1" marL="685800" marR="0" rtl="0" algn="just">
              <a:lnSpc>
                <a:spcPct val="140000"/>
              </a:lnSpc>
              <a:spcBef>
                <a:spcPts val="5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Soporte de varias vistas de los datos</a:t>
            </a:r>
            <a:endParaRPr/>
          </a:p>
          <a:p>
            <a:pPr indent="-228600" lvl="1" marL="685800" marR="0" rtl="0" algn="just">
              <a:lnSpc>
                <a:spcPct val="140000"/>
              </a:lnSpc>
              <a:spcBef>
                <a:spcPts val="500"/>
              </a:spcBef>
              <a:spcAft>
                <a:spcPts val="0"/>
              </a:spcAft>
              <a:buClr>
                <a:srgbClr val="000000"/>
              </a:buClr>
              <a:buSzPts val="2000"/>
              <a:buFont typeface="Noto Sans Symbols"/>
              <a:buChar char="✓"/>
            </a:pPr>
            <a:r>
              <a:rPr b="0" i="0" lang="en-US" sz="2000" u="none" cap="none" strike="noStrike">
                <a:solidFill>
                  <a:srgbClr val="000000"/>
                </a:solidFill>
                <a:latin typeface="Arial"/>
                <a:ea typeface="Arial"/>
                <a:cs typeface="Arial"/>
                <a:sym typeface="Arial"/>
              </a:rPr>
              <a:t>Compartición de datos y procesamiento de transacciones multiusuario</a:t>
            </a:r>
            <a:endParaRPr/>
          </a:p>
        </p:txBody>
      </p:sp>
      <p:sp>
        <p:nvSpPr>
          <p:cNvPr id="367" name="Google Shape;367;p41"/>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68" name="Google Shape;368;p4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2"/>
          <p:cNvSpPr txBox="1"/>
          <p:nvPr/>
        </p:nvSpPr>
        <p:spPr>
          <a:xfrm>
            <a:off x="0" y="979487"/>
            <a:ext cx="925195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¿Por qué Utilizar una Base de Datos?</a:t>
            </a:r>
            <a:br>
              <a:rPr b="1" i="0" lang="en-US" sz="4000" u="none">
                <a:solidFill>
                  <a:srgbClr val="000000"/>
                </a:solidFill>
                <a:latin typeface="Arial"/>
                <a:ea typeface="Arial"/>
                <a:cs typeface="Arial"/>
                <a:sym typeface="Arial"/>
              </a:rPr>
            </a:br>
            <a:endParaRPr/>
          </a:p>
        </p:txBody>
      </p:sp>
      <p:sp>
        <p:nvSpPr>
          <p:cNvPr id="375" name="Google Shape;375;p42"/>
          <p:cNvSpPr txBox="1"/>
          <p:nvPr/>
        </p:nvSpPr>
        <p:spPr>
          <a:xfrm>
            <a:off x="509587" y="2020887"/>
            <a:ext cx="7886700" cy="328612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Una base de datos proporciona a los usuarios el acceso a datos, que pueden visualizar, ingresar o actualizar, en concordancia con los derechos de acceso que se les hayan otorgado</a:t>
            </a:r>
            <a:endParaRPr/>
          </a:p>
          <a:p>
            <a:pPr indent="-228600" lvl="0" marL="228600" marR="0" rtl="0" algn="just">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Una base de datos puede ser local, es decir que puede utilizarla solo un usuario en un equipo, o puede ser distribuida, es decir que la información se almacena en equipos remotos y se puede acceder a ella a través de una red</a:t>
            </a:r>
            <a:endParaRPr/>
          </a:p>
        </p:txBody>
      </p:sp>
      <p:sp>
        <p:nvSpPr>
          <p:cNvPr id="376" name="Google Shape;376;p42"/>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77" name="Google Shape;377;p42"/>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378" name="Google Shape;378;p42"/>
          <p:cNvPicPr preferRelativeResize="0"/>
          <p:nvPr/>
        </p:nvPicPr>
        <p:blipFill rotWithShape="1">
          <a:blip r:embed="rId3">
            <a:alphaModFix/>
          </a:blip>
          <a:srcRect b="0" l="0" r="0" t="0"/>
          <a:stretch/>
        </p:blipFill>
        <p:spPr>
          <a:xfrm>
            <a:off x="5589587" y="3249612"/>
            <a:ext cx="1517650" cy="1517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3"/>
          <p:cNvSpPr txBox="1"/>
          <p:nvPr/>
        </p:nvSpPr>
        <p:spPr>
          <a:xfrm>
            <a:off x="628650" y="1960562"/>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Se convierte más útil a medida que la cantidad de datos almacenados crece</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La principal ventaja de utilizar bases de datos es que múltiples usuarios pueden acceder a ellas al mismo tiempo. En la figura podemos ver distintas base de datos (BBDD) distribuidas con un gestor que las administra</a:t>
            </a:r>
            <a:endParaRPr/>
          </a:p>
          <a:p>
            <a:pPr indent="-228600" lvl="0" marL="228600" marR="0" rtl="0" algn="l">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a:solidFill>
                <a:srgbClr val="000000"/>
              </a:solidFill>
              <a:latin typeface="Arial"/>
              <a:ea typeface="Arial"/>
              <a:cs typeface="Arial"/>
              <a:sym typeface="Arial"/>
            </a:endParaRPr>
          </a:p>
        </p:txBody>
      </p:sp>
      <p:sp>
        <p:nvSpPr>
          <p:cNvPr id="385" name="Google Shape;385;p4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86" name="Google Shape;386;p4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387" name="Google Shape;387;p43"/>
          <p:cNvSpPr txBox="1"/>
          <p:nvPr/>
        </p:nvSpPr>
        <p:spPr>
          <a:xfrm>
            <a:off x="0" y="949325"/>
            <a:ext cx="925195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¿Por qué Utilizar una Base de Datos?</a:t>
            </a:r>
            <a:br>
              <a:rPr b="1" i="0" lang="en-US" sz="4000" u="none">
                <a:solidFill>
                  <a:srgbClr val="000000"/>
                </a:solidFill>
                <a:latin typeface="Arial"/>
                <a:ea typeface="Arial"/>
                <a:cs typeface="Arial"/>
                <a:sym typeface="Arial"/>
              </a:rPr>
            </a:br>
            <a:endParaRPr/>
          </a:p>
        </p:txBody>
      </p:sp>
      <p:pic>
        <p:nvPicPr>
          <p:cNvPr id="388" name="Google Shape;388;p43"/>
          <p:cNvPicPr preferRelativeResize="0"/>
          <p:nvPr/>
        </p:nvPicPr>
        <p:blipFill rotWithShape="1">
          <a:blip r:embed="rId3">
            <a:alphaModFix/>
          </a:blip>
          <a:srcRect b="0" l="0" r="0" t="0"/>
          <a:stretch/>
        </p:blipFill>
        <p:spPr>
          <a:xfrm>
            <a:off x="2516187" y="4294187"/>
            <a:ext cx="5314950" cy="226536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44"/>
          <p:cNvSpPr txBox="1"/>
          <p:nvPr/>
        </p:nvSpPr>
        <p:spPr>
          <a:xfrm>
            <a:off x="0" y="900112"/>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Administración de Bases de Datos</a:t>
            </a:r>
            <a:br>
              <a:rPr b="1" i="0" lang="en-US" sz="3600" u="none">
                <a:solidFill>
                  <a:srgbClr val="000000"/>
                </a:solidFill>
                <a:latin typeface="Arial"/>
                <a:ea typeface="Arial"/>
                <a:cs typeface="Arial"/>
                <a:sym typeface="Arial"/>
              </a:rPr>
            </a:br>
            <a:endParaRPr/>
          </a:p>
        </p:txBody>
      </p:sp>
      <p:sp>
        <p:nvSpPr>
          <p:cNvPr id="395" name="Google Shape;395;p44"/>
          <p:cNvSpPr txBox="1"/>
          <p:nvPr/>
        </p:nvSpPr>
        <p:spPr>
          <a:xfrm>
            <a:off x="417512" y="1868487"/>
            <a:ext cx="8097837" cy="46434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Rápidamente surgió la necesidad de contar con un sistema de administración para controlar tanto los datos como los usuarios </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La administración de bases de datos se realiza con un Sistema de Gestión de Bases de Datos (SGBD) también llamado </a:t>
            </a:r>
            <a:r>
              <a:rPr b="1" i="0" lang="en-US" sz="2400" u="none">
                <a:solidFill>
                  <a:srgbClr val="000000"/>
                </a:solidFill>
                <a:latin typeface="Arial"/>
                <a:ea typeface="Arial"/>
                <a:cs typeface="Arial"/>
                <a:sym typeface="Arial"/>
              </a:rPr>
              <a:t>DBMS</a:t>
            </a:r>
            <a:r>
              <a:rPr b="0" i="0" lang="en-US" sz="2400" u="none">
                <a:solidFill>
                  <a:srgbClr val="000000"/>
                </a:solidFill>
                <a:latin typeface="Arial"/>
                <a:ea typeface="Arial"/>
                <a:cs typeface="Arial"/>
                <a:sym typeface="Arial"/>
              </a:rPr>
              <a:t> (</a:t>
            </a:r>
            <a:r>
              <a:rPr b="0" i="1" lang="en-US" sz="2400" u="none">
                <a:solidFill>
                  <a:srgbClr val="000000"/>
                </a:solidFill>
                <a:latin typeface="Arial"/>
                <a:ea typeface="Arial"/>
                <a:cs typeface="Arial"/>
                <a:sym typeface="Arial"/>
              </a:rPr>
              <a:t>DataBase Management System</a:t>
            </a:r>
            <a:r>
              <a:rPr b="0" i="0" lang="en-US" sz="2400" u="none">
                <a:solidFill>
                  <a:srgbClr val="000000"/>
                </a:solidFill>
                <a:latin typeface="Arial"/>
                <a:ea typeface="Arial"/>
                <a:cs typeface="Arial"/>
                <a:sym typeface="Arial"/>
              </a:rPr>
              <a:t>) </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El DBMS es un conjunto de servicios (aplicaciones de </a:t>
            </a:r>
            <a:r>
              <a:rPr b="0" i="1" lang="en-US" sz="2400" u="none">
                <a:solidFill>
                  <a:srgbClr val="000000"/>
                </a:solidFill>
                <a:latin typeface="Arial"/>
                <a:ea typeface="Arial"/>
                <a:cs typeface="Arial"/>
                <a:sym typeface="Arial"/>
              </a:rPr>
              <a:t>software</a:t>
            </a:r>
            <a:r>
              <a:rPr b="0" i="0" lang="en-US" sz="2400" u="none">
                <a:solidFill>
                  <a:srgbClr val="000000"/>
                </a:solidFill>
                <a:latin typeface="Arial"/>
                <a:ea typeface="Arial"/>
                <a:cs typeface="Arial"/>
                <a:sym typeface="Arial"/>
              </a:rPr>
              <a:t>) que permite a los distintos usuarios un fácil acceso a la información y proporciona las herramientas para la manipulación de los datos encontrados en la base (insertar, eliminar, editar) </a:t>
            </a:r>
            <a:endParaRPr/>
          </a:p>
        </p:txBody>
      </p:sp>
      <p:sp>
        <p:nvSpPr>
          <p:cNvPr id="396" name="Google Shape;396;p44"/>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397" name="Google Shape;397;p44"/>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7"/>
          <p:cNvSpPr txBox="1"/>
          <p:nvPr/>
        </p:nvSpPr>
        <p:spPr>
          <a:xfrm>
            <a:off x="628650" y="630837"/>
            <a:ext cx="7886700" cy="12207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La Información como Recurso</a:t>
            </a:r>
            <a:endParaRPr/>
          </a:p>
        </p:txBody>
      </p:sp>
      <p:sp>
        <p:nvSpPr>
          <p:cNvPr id="206" name="Google Shape;206;p27"/>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20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Los datos son observaciones que realizamos en el mundo real</a:t>
            </a:r>
            <a:endParaRPr/>
          </a:p>
          <a:p>
            <a:pPr indent="-228600" lvl="1" marL="685800" marR="0" rtl="0" algn="l">
              <a:lnSpc>
                <a:spcPct val="20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Son recopilados como </a:t>
            </a:r>
            <a:r>
              <a:rPr b="1" i="0" lang="en-US" sz="2400" u="none" cap="none" strike="noStrike">
                <a:solidFill>
                  <a:srgbClr val="000000"/>
                </a:solidFill>
                <a:latin typeface="Arial"/>
                <a:ea typeface="Arial"/>
                <a:cs typeface="Arial"/>
                <a:sym typeface="Arial"/>
              </a:rPr>
              <a:t>hechos ó evidencias</a:t>
            </a:r>
            <a:endParaRPr/>
          </a:p>
          <a:p>
            <a:pPr indent="-228600" lvl="1" marL="685800" marR="0" rtl="0" algn="l">
              <a:lnSpc>
                <a:spcPct val="20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Adquieren significado a </a:t>
            </a:r>
            <a:r>
              <a:rPr b="1" i="0" lang="en-US" sz="2400" u="none" cap="none" strike="noStrike">
                <a:solidFill>
                  <a:srgbClr val="000000"/>
                </a:solidFill>
                <a:latin typeface="Arial"/>
                <a:ea typeface="Arial"/>
                <a:cs typeface="Arial"/>
                <a:sym typeface="Arial"/>
              </a:rPr>
              <a:t>partir de su procesamiento</a:t>
            </a:r>
            <a:endParaRPr/>
          </a:p>
        </p:txBody>
      </p:sp>
      <p:sp>
        <p:nvSpPr>
          <p:cNvPr id="207" name="Google Shape;207;p2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08" name="Google Shape;208;p2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209" name="Google Shape;209;p27"/>
          <p:cNvPicPr preferRelativeResize="0"/>
          <p:nvPr/>
        </p:nvPicPr>
        <p:blipFill rotWithShape="1">
          <a:blip r:embed="rId3">
            <a:alphaModFix/>
          </a:blip>
          <a:srcRect b="0" l="0" r="0" t="0"/>
          <a:stretch/>
        </p:blipFill>
        <p:spPr>
          <a:xfrm>
            <a:off x="7004050" y="2898775"/>
            <a:ext cx="1890712" cy="18923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5"/>
          <p:cNvSpPr txBox="1"/>
          <p:nvPr/>
        </p:nvSpPr>
        <p:spPr>
          <a:xfrm>
            <a:off x="0" y="923925"/>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Administración de Bases de Datos</a:t>
            </a:r>
            <a:endParaRPr/>
          </a:p>
        </p:txBody>
      </p:sp>
      <p:sp>
        <p:nvSpPr>
          <p:cNvPr id="404" name="Google Shape;404;p45"/>
          <p:cNvSpPr txBox="1"/>
          <p:nvPr/>
        </p:nvSpPr>
        <p:spPr>
          <a:xfrm>
            <a:off x="295275" y="2147887"/>
            <a:ext cx="8669337"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Un DBMS presenta las siguientes características:</a:t>
            </a:r>
            <a:endParaRPr/>
          </a:p>
          <a:p>
            <a:pPr indent="-228600" lvl="1" marL="685800" marR="0" rtl="0" algn="just">
              <a:lnSpc>
                <a:spcPct val="100000"/>
              </a:lnSpc>
              <a:spcBef>
                <a:spcPts val="5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Independencia</a:t>
            </a:r>
            <a:r>
              <a:rPr b="0" i="0" lang="en-US" sz="2000" u="none" cap="none" strike="noStrike">
                <a:solidFill>
                  <a:srgbClr val="000000"/>
                </a:solidFill>
                <a:latin typeface="Arial"/>
                <a:ea typeface="Arial"/>
                <a:cs typeface="Arial"/>
                <a:sym typeface="Arial"/>
              </a:rPr>
              <a:t>: Los datos se organizan independientemente de las aplicaciones que los vayan a usar (independencia lógica) y de los ficheros en los que vayan a almacenarse (independencia física)</a:t>
            </a:r>
            <a:endParaRPr/>
          </a:p>
          <a:p>
            <a:pPr indent="-228600" lvl="1" marL="6858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Los usuarios y las aplicaciones pueden acceder a los datos mediante el uso de </a:t>
            </a:r>
            <a:r>
              <a:rPr b="1" i="0" lang="en-US" sz="2000" u="none" cap="none" strike="noStrike">
                <a:solidFill>
                  <a:srgbClr val="000000"/>
                </a:solidFill>
                <a:latin typeface="Arial"/>
                <a:ea typeface="Arial"/>
                <a:cs typeface="Arial"/>
                <a:sym typeface="Arial"/>
              </a:rPr>
              <a:t>lenguajes de consulta </a:t>
            </a:r>
            <a:r>
              <a:rPr b="0" i="0" lang="en-US" sz="2000" u="none" cap="none" strike="noStrike">
                <a:solidFill>
                  <a:srgbClr val="000000"/>
                </a:solidFill>
                <a:latin typeface="Arial"/>
                <a:ea typeface="Arial"/>
                <a:cs typeface="Arial"/>
                <a:sym typeface="Arial"/>
              </a:rPr>
              <a:t>(p.ej. SQL)</a:t>
            </a:r>
            <a:endParaRPr/>
          </a:p>
          <a:p>
            <a:pPr indent="-228600" lvl="1" marL="685800" marR="0" rtl="0" algn="just">
              <a:lnSpc>
                <a:spcPct val="100000"/>
              </a:lnSpc>
              <a:spcBef>
                <a:spcPts val="5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Centralización</a:t>
            </a:r>
            <a:r>
              <a:rPr b="0" i="0" lang="en-US" sz="2000" u="none" cap="none" strike="noStrike">
                <a:solidFill>
                  <a:srgbClr val="000000"/>
                </a:solidFill>
                <a:latin typeface="Arial"/>
                <a:ea typeface="Arial"/>
                <a:cs typeface="Arial"/>
                <a:sym typeface="Arial"/>
              </a:rPr>
              <a:t>: Los datos se gestionan de forma centralizada e independiente de las aplicaciones</a:t>
            </a:r>
            <a:endParaRPr/>
          </a:p>
          <a:p>
            <a:pPr indent="-228600" lvl="1" marL="685800" marR="0" rtl="0" algn="just">
              <a:lnSpc>
                <a:spcPct val="100000"/>
              </a:lnSpc>
              <a:spcBef>
                <a:spcPts val="5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Consistencia e integridad </a:t>
            </a:r>
            <a:r>
              <a:rPr b="0" i="0" lang="en-US" sz="2000" u="none" cap="none" strike="noStrike">
                <a:solidFill>
                  <a:srgbClr val="000000"/>
                </a:solidFill>
                <a:latin typeface="Arial"/>
                <a:ea typeface="Arial"/>
                <a:cs typeface="Arial"/>
                <a:sym typeface="Arial"/>
              </a:rPr>
              <a:t>de los datos</a:t>
            </a:r>
            <a:endParaRPr/>
          </a:p>
          <a:p>
            <a:pPr indent="-228600" lvl="1" marL="685800" marR="0" rtl="0" algn="just">
              <a:lnSpc>
                <a:spcPct val="100000"/>
              </a:lnSpc>
              <a:spcBef>
                <a:spcPts val="500"/>
              </a:spcBef>
              <a:spcAft>
                <a:spcPts val="0"/>
              </a:spcAft>
              <a:buClr>
                <a:srgbClr val="000000"/>
              </a:buClr>
              <a:buSzPts val="2000"/>
              <a:buFont typeface="Arial"/>
              <a:buChar char="•"/>
            </a:pPr>
            <a:r>
              <a:rPr b="1" i="0" lang="en-US" sz="2000" u="none" cap="none" strike="noStrike">
                <a:solidFill>
                  <a:srgbClr val="000000"/>
                </a:solidFill>
                <a:latin typeface="Arial"/>
                <a:ea typeface="Arial"/>
                <a:cs typeface="Arial"/>
                <a:sym typeface="Arial"/>
              </a:rPr>
              <a:t>Fiabilidad</a:t>
            </a:r>
            <a:r>
              <a:rPr b="0" i="0" lang="en-US" sz="2000" u="none" cap="none" strike="noStrike">
                <a:solidFill>
                  <a:srgbClr val="000000"/>
                </a:solidFill>
                <a:latin typeface="Arial"/>
                <a:ea typeface="Arial"/>
                <a:cs typeface="Arial"/>
                <a:sym typeface="Arial"/>
              </a:rPr>
              <a:t> (protección frente a fallos) y </a:t>
            </a:r>
            <a:r>
              <a:rPr b="1" i="0" lang="en-US" sz="2000" u="none" cap="none" strike="noStrike">
                <a:solidFill>
                  <a:srgbClr val="000000"/>
                </a:solidFill>
                <a:latin typeface="Arial"/>
                <a:ea typeface="Arial"/>
                <a:cs typeface="Arial"/>
                <a:sym typeface="Arial"/>
              </a:rPr>
              <a:t>seguridad</a:t>
            </a:r>
            <a:r>
              <a:rPr b="0" i="0" lang="en-US" sz="2000" u="none" cap="none" strike="noStrike">
                <a:solidFill>
                  <a:srgbClr val="000000"/>
                </a:solidFill>
                <a:latin typeface="Arial"/>
                <a:ea typeface="Arial"/>
                <a:cs typeface="Arial"/>
                <a:sym typeface="Arial"/>
              </a:rPr>
              <a:t> (control de acceso a los datos)</a:t>
            </a:r>
            <a:endParaRPr/>
          </a:p>
        </p:txBody>
      </p:sp>
      <p:sp>
        <p:nvSpPr>
          <p:cNvPr id="405" name="Google Shape;405;p45"/>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06" name="Google Shape;406;p45"/>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6"/>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3600"/>
              <a:buFont typeface="Arial"/>
              <a:buNone/>
            </a:pPr>
            <a:r>
              <a:rPr b="1" i="0" lang="en-US" sz="3600" u="none">
                <a:solidFill>
                  <a:srgbClr val="000000"/>
                </a:solidFill>
                <a:latin typeface="Arial"/>
                <a:ea typeface="Arial"/>
                <a:cs typeface="Arial"/>
                <a:sym typeface="Arial"/>
              </a:rPr>
              <a:t>Administración de </a:t>
            </a:r>
            <a:r>
              <a:rPr b="1" i="0" lang="en-US" sz="4000" u="none">
                <a:solidFill>
                  <a:srgbClr val="000000"/>
                </a:solidFill>
                <a:latin typeface="Arial"/>
                <a:ea typeface="Arial"/>
                <a:cs typeface="Arial"/>
                <a:sym typeface="Arial"/>
              </a:rPr>
              <a:t>Bases</a:t>
            </a:r>
            <a:r>
              <a:rPr b="1" i="0" lang="en-US" sz="3600" u="none">
                <a:solidFill>
                  <a:srgbClr val="000000"/>
                </a:solidFill>
                <a:latin typeface="Arial"/>
                <a:ea typeface="Arial"/>
                <a:cs typeface="Arial"/>
                <a:sym typeface="Arial"/>
              </a:rPr>
              <a:t> de Datos</a:t>
            </a:r>
            <a:br>
              <a:rPr b="1" i="0" lang="en-US" sz="36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Funciones del DBMS</a:t>
            </a:r>
            <a:endParaRPr/>
          </a:p>
        </p:txBody>
      </p:sp>
      <p:sp>
        <p:nvSpPr>
          <p:cNvPr id="413" name="Google Shape;413;p46"/>
          <p:cNvSpPr txBox="1"/>
          <p:nvPr/>
        </p:nvSpPr>
        <p:spPr>
          <a:xfrm>
            <a:off x="628650" y="2093912"/>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300"/>
              <a:buFont typeface="Arial"/>
              <a:buChar char="•"/>
            </a:pPr>
            <a:r>
              <a:rPr b="1" i="0" lang="en-US" sz="2300" u="none">
                <a:solidFill>
                  <a:srgbClr val="000000"/>
                </a:solidFill>
                <a:latin typeface="Arial"/>
                <a:ea typeface="Arial"/>
                <a:cs typeface="Arial"/>
                <a:sym typeface="Arial"/>
              </a:rPr>
              <a:t>Construir una BD: </a:t>
            </a:r>
            <a:r>
              <a:rPr b="0" i="0" lang="en-US" sz="2300" u="none">
                <a:solidFill>
                  <a:srgbClr val="000000"/>
                </a:solidFill>
                <a:latin typeface="Arial"/>
                <a:ea typeface="Arial"/>
                <a:cs typeface="Arial"/>
                <a:sym typeface="Arial"/>
              </a:rPr>
              <a:t>consiste en el proceso de almacenar los datos en algún medio de almacenamiento controlado por el DBMS</a:t>
            </a:r>
            <a:endParaRPr/>
          </a:p>
          <a:p>
            <a:pPr indent="-228600" lvl="0" marL="228600" marR="0" rtl="0" algn="just">
              <a:lnSpc>
                <a:spcPct val="90000"/>
              </a:lnSpc>
              <a:spcBef>
                <a:spcPts val="1000"/>
              </a:spcBef>
              <a:spcAft>
                <a:spcPts val="0"/>
              </a:spcAft>
              <a:buClr>
                <a:srgbClr val="000000"/>
              </a:buClr>
              <a:buSzPts val="2300"/>
              <a:buFont typeface="Arial"/>
              <a:buChar char="•"/>
            </a:pPr>
            <a:r>
              <a:rPr b="1" i="0" lang="en-US" sz="2300" u="none">
                <a:solidFill>
                  <a:srgbClr val="000000"/>
                </a:solidFill>
                <a:latin typeface="Arial"/>
                <a:ea typeface="Arial"/>
                <a:cs typeface="Arial"/>
                <a:sym typeface="Arial"/>
              </a:rPr>
              <a:t>Administrar una BD: </a:t>
            </a:r>
            <a:r>
              <a:rPr b="0" i="0" lang="en-US" sz="2300" u="none">
                <a:solidFill>
                  <a:srgbClr val="000000"/>
                </a:solidFill>
                <a:latin typeface="Arial"/>
                <a:ea typeface="Arial"/>
                <a:cs typeface="Arial"/>
                <a:sym typeface="Arial"/>
              </a:rPr>
              <a:t>brindar la posibilidad de consultar datos específicos y actualizar datos para reflejar cambios producidos en el mundo real</a:t>
            </a:r>
            <a:endParaRPr/>
          </a:p>
          <a:p>
            <a:pPr indent="-228600" lvl="0" marL="228600" marR="0" rtl="0" algn="just">
              <a:lnSpc>
                <a:spcPct val="90000"/>
              </a:lnSpc>
              <a:spcBef>
                <a:spcPts val="1000"/>
              </a:spcBef>
              <a:spcAft>
                <a:spcPts val="0"/>
              </a:spcAft>
              <a:buClr>
                <a:srgbClr val="000000"/>
              </a:buClr>
              <a:buSzPts val="2300"/>
              <a:buFont typeface="Arial"/>
              <a:buChar char="•"/>
            </a:pPr>
            <a:r>
              <a:rPr b="1" i="0" lang="en-US" sz="2300" u="none">
                <a:solidFill>
                  <a:srgbClr val="000000"/>
                </a:solidFill>
                <a:latin typeface="Arial"/>
                <a:ea typeface="Arial"/>
                <a:cs typeface="Arial"/>
                <a:sym typeface="Arial"/>
              </a:rPr>
              <a:t>Compartir datos: </a:t>
            </a:r>
            <a:r>
              <a:rPr b="0" i="0" lang="en-US" sz="2300" u="none">
                <a:solidFill>
                  <a:srgbClr val="000000"/>
                </a:solidFill>
                <a:latin typeface="Arial"/>
                <a:ea typeface="Arial"/>
                <a:cs typeface="Arial"/>
                <a:sym typeface="Arial"/>
              </a:rPr>
              <a:t>permitir que varios usuarios y programas accedan a la BD de forma simultánea</a:t>
            </a:r>
            <a:endParaRPr/>
          </a:p>
          <a:p>
            <a:pPr indent="-228600" lvl="0" marL="228600" marR="0" rtl="0" algn="just">
              <a:lnSpc>
                <a:spcPct val="90000"/>
              </a:lnSpc>
              <a:spcBef>
                <a:spcPts val="1000"/>
              </a:spcBef>
              <a:spcAft>
                <a:spcPts val="0"/>
              </a:spcAft>
              <a:buClr>
                <a:srgbClr val="000000"/>
              </a:buClr>
              <a:buSzPts val="2300"/>
              <a:buFont typeface="Arial"/>
              <a:buChar char="•"/>
            </a:pPr>
            <a:r>
              <a:rPr b="1" i="0" lang="en-US" sz="2300" u="none">
                <a:solidFill>
                  <a:srgbClr val="000000"/>
                </a:solidFill>
                <a:latin typeface="Arial"/>
                <a:ea typeface="Arial"/>
                <a:cs typeface="Arial"/>
                <a:sym typeface="Arial"/>
              </a:rPr>
              <a:t>Manejo de transacciones: </a:t>
            </a:r>
            <a:r>
              <a:rPr b="0" i="0" lang="en-US" sz="2300" u="none">
                <a:solidFill>
                  <a:srgbClr val="000000"/>
                </a:solidFill>
                <a:latin typeface="Arial"/>
                <a:ea typeface="Arial"/>
                <a:cs typeface="Arial"/>
                <a:sym typeface="Arial"/>
              </a:rPr>
              <a:t>administrar la concurrencia en las lecturas y escrituras de los mismos ítems (registros) de datos</a:t>
            </a:r>
            <a:endParaRPr/>
          </a:p>
        </p:txBody>
      </p:sp>
      <p:sp>
        <p:nvSpPr>
          <p:cNvPr id="414" name="Google Shape;414;p46"/>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15" name="Google Shape;415;p46"/>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sp>
        <p:nvSpPr>
          <p:cNvPr id="421" name="Google Shape;421;p47"/>
          <p:cNvSpPr txBox="1"/>
          <p:nvPr/>
        </p:nvSpPr>
        <p:spPr>
          <a:xfrm>
            <a:off x="0" y="900112"/>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Administración</a:t>
            </a:r>
            <a:r>
              <a:rPr b="1" i="0" lang="en-US" sz="3600" u="none">
                <a:solidFill>
                  <a:srgbClr val="000000"/>
                </a:solidFill>
                <a:latin typeface="Arial"/>
                <a:ea typeface="Arial"/>
                <a:cs typeface="Arial"/>
                <a:sym typeface="Arial"/>
              </a:rPr>
              <a:t> de </a:t>
            </a:r>
            <a:r>
              <a:rPr b="1" i="0" lang="en-US" sz="4000" u="none">
                <a:solidFill>
                  <a:srgbClr val="000000"/>
                </a:solidFill>
                <a:latin typeface="Arial"/>
                <a:ea typeface="Arial"/>
                <a:cs typeface="Arial"/>
                <a:sym typeface="Arial"/>
              </a:rPr>
              <a:t>Bases</a:t>
            </a:r>
            <a:r>
              <a:rPr b="1" i="0" lang="en-US" sz="3600" u="none">
                <a:solidFill>
                  <a:srgbClr val="000000"/>
                </a:solidFill>
                <a:latin typeface="Arial"/>
                <a:ea typeface="Arial"/>
                <a:cs typeface="Arial"/>
                <a:sym typeface="Arial"/>
              </a:rPr>
              <a:t> de Datos</a:t>
            </a:r>
            <a:br>
              <a:rPr b="1" i="0" lang="en-US" sz="36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Funciones del DBMS</a:t>
            </a:r>
            <a:endParaRPr/>
          </a:p>
        </p:txBody>
      </p:sp>
      <p:sp>
        <p:nvSpPr>
          <p:cNvPr id="422" name="Google Shape;422;p47"/>
          <p:cNvSpPr txBox="1"/>
          <p:nvPr/>
        </p:nvSpPr>
        <p:spPr>
          <a:xfrm>
            <a:off x="628650" y="2160587"/>
            <a:ext cx="8264525"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Proteger:</a:t>
            </a:r>
            <a:r>
              <a:rPr b="1" i="0" lang="en-US" sz="2000" u="none">
                <a:solidFill>
                  <a:srgbClr val="000000"/>
                </a:solidFill>
                <a:latin typeface="Arial"/>
                <a:ea typeface="Arial"/>
                <a:cs typeface="Arial"/>
                <a:sym typeface="Arial"/>
              </a:rPr>
              <a:t> </a:t>
            </a:r>
            <a:r>
              <a:rPr b="0" i="0" lang="en-US" sz="2000" u="none">
                <a:solidFill>
                  <a:srgbClr val="000000"/>
                </a:solidFill>
                <a:latin typeface="Arial"/>
                <a:ea typeface="Arial"/>
                <a:cs typeface="Arial"/>
                <a:sym typeface="Arial"/>
              </a:rPr>
              <a:t>incluye la protección del sistema contra el funcionamiento defectuoso del hardware o el software (caídas) y la protección de la seguridad contra el acceso no autorizado o malintencionado</a:t>
            </a:r>
            <a:endParaRPr/>
          </a:p>
          <a:p>
            <a:pPr indent="-228600" lvl="0" marL="228600" marR="0" rtl="0" algn="just">
              <a:lnSpc>
                <a:spcPct val="100000"/>
              </a:lnSpc>
              <a:spcBef>
                <a:spcPts val="100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Mantener: </a:t>
            </a:r>
            <a:r>
              <a:rPr b="0" i="0" lang="en-US" sz="2000" u="none">
                <a:solidFill>
                  <a:srgbClr val="000000"/>
                </a:solidFill>
                <a:latin typeface="Arial"/>
                <a:ea typeface="Arial"/>
                <a:cs typeface="Arial"/>
                <a:sym typeface="Arial"/>
              </a:rPr>
              <a:t>una</a:t>
            </a:r>
            <a:r>
              <a:rPr b="1" i="0" lang="en-US" sz="2400" u="none">
                <a:solidFill>
                  <a:srgbClr val="000000"/>
                </a:solidFill>
                <a:latin typeface="Arial"/>
                <a:ea typeface="Arial"/>
                <a:cs typeface="Arial"/>
                <a:sym typeface="Arial"/>
              </a:rPr>
              <a:t> </a:t>
            </a:r>
            <a:r>
              <a:rPr b="0" i="0" lang="en-US" sz="2000" u="none">
                <a:solidFill>
                  <a:srgbClr val="000000"/>
                </a:solidFill>
                <a:latin typeface="Arial"/>
                <a:ea typeface="Arial"/>
                <a:cs typeface="Arial"/>
                <a:sym typeface="Arial"/>
              </a:rPr>
              <a:t>gran BD puede tener un ciclo de vida de muchos años, por lo que el DBMS debe ser capaz de mantener el sistema permitiendo que evolucione según cambian los requisitos con el tiempo</a:t>
            </a:r>
            <a:endParaRPr/>
          </a:p>
          <a:p>
            <a:pPr indent="-228600" lvl="0" marL="228600" marR="0" rtl="0" algn="just">
              <a:lnSpc>
                <a:spcPct val="100000"/>
              </a:lnSpc>
              <a:spcBef>
                <a:spcPts val="1000"/>
              </a:spcBef>
              <a:spcAft>
                <a:spcPts val="0"/>
              </a:spcAft>
              <a:buClr>
                <a:srgbClr val="000000"/>
              </a:buClr>
              <a:buSzPts val="2400"/>
              <a:buFont typeface="Arial"/>
              <a:buChar char="•"/>
            </a:pPr>
            <a:r>
              <a:rPr b="1" i="0" lang="en-US" sz="2400" u="none">
                <a:solidFill>
                  <a:srgbClr val="000000"/>
                </a:solidFill>
                <a:latin typeface="Arial"/>
                <a:ea typeface="Arial"/>
                <a:cs typeface="Arial"/>
                <a:sym typeface="Arial"/>
              </a:rPr>
              <a:t>Administrar los metadatos: </a:t>
            </a:r>
            <a:r>
              <a:rPr b="0" i="0" lang="en-US" sz="2000" u="none">
                <a:solidFill>
                  <a:srgbClr val="000000"/>
                </a:solidFill>
                <a:latin typeface="Arial"/>
                <a:ea typeface="Arial"/>
                <a:cs typeface="Arial"/>
                <a:sym typeface="Arial"/>
              </a:rPr>
              <a:t>los metadatos son datos que describen otros datos, es decir que la BD también guarda la definición o información descriptiva de los datos que almacena. Está relacionada con su estructura y los datos que contiene</a:t>
            </a:r>
            <a:endParaRPr/>
          </a:p>
        </p:txBody>
      </p:sp>
      <p:sp>
        <p:nvSpPr>
          <p:cNvPr id="423" name="Google Shape;423;p4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24" name="Google Shape;424;p4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8"/>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Arquitectura de un DBMS</a:t>
            </a:r>
            <a:endParaRPr/>
          </a:p>
        </p:txBody>
      </p:sp>
      <p:sp>
        <p:nvSpPr>
          <p:cNvPr id="431" name="Google Shape;431;p4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32" name="Google Shape;432;p4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433" name="Google Shape;433;p48"/>
          <p:cNvPicPr preferRelativeResize="0"/>
          <p:nvPr/>
        </p:nvPicPr>
        <p:blipFill rotWithShape="1">
          <a:blip r:embed="rId3">
            <a:alphaModFix/>
          </a:blip>
          <a:srcRect b="0" l="0" r="0" t="0"/>
          <a:stretch/>
        </p:blipFill>
        <p:spPr>
          <a:xfrm>
            <a:off x="1314450" y="1971675"/>
            <a:ext cx="7067550" cy="4498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49"/>
          <p:cNvSpPr txBox="1"/>
          <p:nvPr/>
        </p:nvSpPr>
        <p:spPr>
          <a:xfrm>
            <a:off x="628650" y="69056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Tipos de Bases de Datos</a:t>
            </a:r>
            <a:endParaRPr/>
          </a:p>
        </p:txBody>
      </p:sp>
      <p:sp>
        <p:nvSpPr>
          <p:cNvPr id="440" name="Google Shape;440;p49"/>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Existen diferentes tipos de bases de datos:</a:t>
            </a:r>
            <a:endParaRPr/>
          </a:p>
          <a:p>
            <a:pPr indent="-228600" lvl="1" marL="685800" marR="0" rtl="0" algn="just">
              <a:lnSpc>
                <a:spcPct val="9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Jerárquicas</a:t>
            </a:r>
            <a:endParaRPr/>
          </a:p>
          <a:p>
            <a:pPr indent="-228600" lvl="1" marL="685800" marR="0" rtl="0" algn="just">
              <a:lnSpc>
                <a:spcPct val="9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En red</a:t>
            </a:r>
            <a:endParaRPr/>
          </a:p>
          <a:p>
            <a:pPr indent="-228600" lvl="1" marL="685800" marR="0" rtl="0" algn="just">
              <a:lnSpc>
                <a:spcPct val="9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Orientadas a Objetos</a:t>
            </a:r>
            <a:endParaRPr/>
          </a:p>
          <a:p>
            <a:pPr indent="-228600" lvl="1" marL="685800" marR="0" rtl="0" algn="just">
              <a:lnSpc>
                <a:spcPct val="9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Documentales</a:t>
            </a:r>
            <a:endParaRPr/>
          </a:p>
          <a:p>
            <a:pPr indent="-228600" lvl="1" marL="685800" marR="0" rtl="0" algn="just">
              <a:lnSpc>
                <a:spcPct val="9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Relacionales</a:t>
            </a:r>
            <a:endParaRPr/>
          </a:p>
          <a:p>
            <a:pPr indent="-228600" lvl="1" marL="685800" marR="0" rtl="0" algn="just">
              <a:lnSpc>
                <a:spcPct val="90000"/>
              </a:lnSpc>
              <a:spcBef>
                <a:spcPts val="500"/>
              </a:spcBef>
              <a:spcAft>
                <a:spcPts val="0"/>
              </a:spcAft>
              <a:buClr>
                <a:schemeClr val="lt1"/>
              </a:buClr>
              <a:buSzPts val="2000"/>
              <a:buFont typeface="Calibri"/>
              <a:buNone/>
            </a:pPr>
            <a:r>
              <a:t/>
            </a:r>
            <a:endParaRPr b="0" i="0" sz="2000" u="none" cap="none" strike="noStrik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Sin embargo, fueron las bases de datos </a:t>
            </a:r>
            <a:r>
              <a:rPr b="1" i="0" lang="en-US" sz="2400" u="none">
                <a:solidFill>
                  <a:srgbClr val="000000"/>
                </a:solidFill>
                <a:latin typeface="Arial"/>
                <a:ea typeface="Arial"/>
                <a:cs typeface="Arial"/>
                <a:sym typeface="Arial"/>
              </a:rPr>
              <a:t>relacionales</a:t>
            </a:r>
            <a:r>
              <a:rPr b="0" i="0" lang="en-US" sz="2400" u="none">
                <a:solidFill>
                  <a:srgbClr val="000000"/>
                </a:solidFill>
                <a:latin typeface="Arial"/>
                <a:ea typeface="Arial"/>
                <a:cs typeface="Arial"/>
                <a:sym typeface="Arial"/>
              </a:rPr>
              <a:t> las adoptadas expresamente por casi todos los sistemas comerciales conocidos gracias a su </a:t>
            </a:r>
            <a:r>
              <a:rPr b="1" i="0" lang="en-US" sz="2400" u="none">
                <a:solidFill>
                  <a:srgbClr val="000000"/>
                </a:solidFill>
                <a:latin typeface="Arial"/>
                <a:ea typeface="Arial"/>
                <a:cs typeface="Arial"/>
                <a:sym typeface="Arial"/>
              </a:rPr>
              <a:t>coherencia</a:t>
            </a:r>
            <a:r>
              <a:rPr b="0" i="0" lang="en-US" sz="2400" u="none">
                <a:solidFill>
                  <a:srgbClr val="000000"/>
                </a:solidFill>
                <a:latin typeface="Arial"/>
                <a:ea typeface="Arial"/>
                <a:cs typeface="Arial"/>
                <a:sym typeface="Arial"/>
              </a:rPr>
              <a:t> y </a:t>
            </a:r>
            <a:r>
              <a:rPr b="1" i="0" lang="en-US" sz="2400" u="none">
                <a:solidFill>
                  <a:srgbClr val="000000"/>
                </a:solidFill>
                <a:latin typeface="Arial"/>
                <a:ea typeface="Arial"/>
                <a:cs typeface="Arial"/>
                <a:sym typeface="Arial"/>
              </a:rPr>
              <a:t>facilidad de uso</a:t>
            </a:r>
            <a:endParaRPr/>
          </a:p>
        </p:txBody>
      </p:sp>
      <p:sp>
        <p:nvSpPr>
          <p:cNvPr id="441" name="Google Shape;441;p49"/>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42" name="Google Shape;442;p49"/>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443" name="Google Shape;443;p49"/>
          <p:cNvSpPr txBox="1"/>
          <p:nvPr/>
        </p:nvSpPr>
        <p:spPr>
          <a:xfrm>
            <a:off x="155575" y="-144462"/>
            <a:ext cx="304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sp>
        <p:nvSpPr>
          <p:cNvPr id="444" name="Google Shape;444;p49"/>
          <p:cNvSpPr txBox="1"/>
          <p:nvPr/>
        </p:nvSpPr>
        <p:spPr>
          <a:xfrm>
            <a:off x="307975" y="7937"/>
            <a:ext cx="304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pic>
        <p:nvPicPr>
          <p:cNvPr id="445" name="Google Shape;445;p49"/>
          <p:cNvPicPr preferRelativeResize="0"/>
          <p:nvPr/>
        </p:nvPicPr>
        <p:blipFill rotWithShape="1">
          <a:blip r:embed="rId3">
            <a:alphaModFix/>
          </a:blip>
          <a:srcRect b="0" l="0" r="0" t="0"/>
          <a:stretch/>
        </p:blipFill>
        <p:spPr>
          <a:xfrm>
            <a:off x="5343525" y="2506662"/>
            <a:ext cx="2289175" cy="22907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50"/>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 de Datos Jerárquica</a:t>
            </a:r>
            <a:endParaRPr/>
          </a:p>
        </p:txBody>
      </p:sp>
      <p:sp>
        <p:nvSpPr>
          <p:cNvPr id="452" name="Google Shape;452;p50"/>
          <p:cNvSpPr txBox="1"/>
          <p:nvPr/>
        </p:nvSpPr>
        <p:spPr>
          <a:xfrm>
            <a:off x="304800" y="1903412"/>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Los datos se representan como registros organizados en archivos, y las relaciones mediante referencias explícitas (punteros) a otros registros formando jerarquías, similar a un árbol</a:t>
            </a:r>
            <a:endParaRPr/>
          </a:p>
        </p:txBody>
      </p:sp>
      <p:sp>
        <p:nvSpPr>
          <p:cNvPr id="453" name="Google Shape;453;p50"/>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54" name="Google Shape;454;p5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455" name="Google Shape;455;p50"/>
          <p:cNvPicPr preferRelativeResize="0"/>
          <p:nvPr/>
        </p:nvPicPr>
        <p:blipFill rotWithShape="1">
          <a:blip r:embed="rId3">
            <a:alphaModFix/>
          </a:blip>
          <a:srcRect b="0" l="0" r="0" t="0"/>
          <a:stretch/>
        </p:blipFill>
        <p:spPr>
          <a:xfrm>
            <a:off x="1814512" y="3305175"/>
            <a:ext cx="6234112" cy="29495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1"/>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 de Datos en Red</a:t>
            </a:r>
            <a:endParaRPr/>
          </a:p>
        </p:txBody>
      </p:sp>
      <p:sp>
        <p:nvSpPr>
          <p:cNvPr id="462" name="Google Shape;462;p51"/>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Los datos se representaban como registros organizados en archivos, y las relaciones mediante vínculos explícitos (punteros) a otros registros formando redes, similar a una red de amigos</a:t>
            </a:r>
            <a:endParaRPr/>
          </a:p>
        </p:txBody>
      </p:sp>
      <p:sp>
        <p:nvSpPr>
          <p:cNvPr id="463" name="Google Shape;463;p51"/>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64" name="Google Shape;464;p5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465" name="Google Shape;465;p51"/>
          <p:cNvPicPr preferRelativeResize="0"/>
          <p:nvPr/>
        </p:nvPicPr>
        <p:blipFill rotWithShape="1">
          <a:blip r:embed="rId3">
            <a:alphaModFix/>
          </a:blip>
          <a:srcRect b="0" l="0" r="0" t="0"/>
          <a:stretch/>
        </p:blipFill>
        <p:spPr>
          <a:xfrm>
            <a:off x="1619250" y="3636962"/>
            <a:ext cx="5981700" cy="2641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52"/>
          <p:cNvSpPr txBox="1"/>
          <p:nvPr/>
        </p:nvSpPr>
        <p:spPr>
          <a:xfrm>
            <a:off x="0" y="900112"/>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 de Datos Orientada a Objetos</a:t>
            </a:r>
            <a:endParaRPr/>
          </a:p>
        </p:txBody>
      </p:sp>
      <p:sp>
        <p:nvSpPr>
          <p:cNvPr id="472" name="Google Shape;472;p52"/>
          <p:cNvSpPr txBox="1"/>
          <p:nvPr/>
        </p:nvSpPr>
        <p:spPr>
          <a:xfrm>
            <a:off x="628650" y="2074862"/>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Extiende el modelo de datos relacional ofreciendo tipos de datos complejos y soporte al paradigma de orientación a objetos. Incorpora todos los conceptos importantes del paradigma de objetos como encapsulamiento, herencia y polimorfismo</a:t>
            </a:r>
            <a:endParaRPr/>
          </a:p>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473" name="Google Shape;473;p52"/>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74" name="Google Shape;474;p52"/>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475" name="Google Shape;475;p52"/>
          <p:cNvSpPr txBox="1"/>
          <p:nvPr/>
        </p:nvSpPr>
        <p:spPr>
          <a:xfrm>
            <a:off x="2295525" y="3795712"/>
            <a:ext cx="4572000" cy="272732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53"/>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 Orientadas a Documentos</a:t>
            </a:r>
            <a:endParaRPr/>
          </a:p>
        </p:txBody>
      </p:sp>
      <p:sp>
        <p:nvSpPr>
          <p:cNvPr id="482" name="Google Shape;482;p53"/>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Permiten crear estructuras de datos similares a los árboles de búsqueda para realizar búsquedas más potentes (indexar el texto completo, “</a:t>
            </a:r>
            <a:r>
              <a:rPr b="0" i="1" lang="en-US" sz="2400" u="none">
                <a:solidFill>
                  <a:srgbClr val="000000"/>
                </a:solidFill>
                <a:latin typeface="Arial"/>
                <a:ea typeface="Arial"/>
                <a:cs typeface="Arial"/>
                <a:sym typeface="Arial"/>
              </a:rPr>
              <a:t>registrar ordenadamente datos e informaciones, para elaborar su índice</a:t>
            </a:r>
            <a:r>
              <a:rPr b="0" i="0" lang="en-US" sz="2400" u="none">
                <a:solidFill>
                  <a:srgbClr val="000000"/>
                </a:solidFill>
                <a:latin typeface="Arial"/>
                <a:ea typeface="Arial"/>
                <a:cs typeface="Arial"/>
                <a:sym typeface="Arial"/>
              </a:rPr>
              <a:t>”)</a:t>
            </a:r>
            <a:endParaRPr/>
          </a:p>
        </p:txBody>
      </p:sp>
      <p:sp>
        <p:nvSpPr>
          <p:cNvPr id="483" name="Google Shape;483;p5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84" name="Google Shape;484;p5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485" name="Google Shape;485;p53"/>
          <p:cNvPicPr preferRelativeResize="0"/>
          <p:nvPr/>
        </p:nvPicPr>
        <p:blipFill rotWithShape="1">
          <a:blip r:embed="rId3">
            <a:alphaModFix/>
          </a:blip>
          <a:srcRect b="0" l="0" r="0" t="0"/>
          <a:stretch/>
        </p:blipFill>
        <p:spPr>
          <a:xfrm>
            <a:off x="2155825" y="3776662"/>
            <a:ext cx="5807075" cy="25828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4"/>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 de Datos Relacional</a:t>
            </a:r>
            <a:endParaRPr/>
          </a:p>
        </p:txBody>
      </p:sp>
      <p:sp>
        <p:nvSpPr>
          <p:cNvPr id="492" name="Google Shape;492;p54"/>
          <p:cNvSpPr txBox="1"/>
          <p:nvPr/>
        </p:nvSpPr>
        <p:spPr>
          <a:xfrm>
            <a:off x="298450" y="1957387"/>
            <a:ext cx="8037512" cy="4573587"/>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El modelo relacional aporta las siguientes ventajas:</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Independencia lógica y física de los datos, de las aplicaciones</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Redundancia mínima</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Acceso concurrente por parte de múltiples usuarios</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Distribución espacial de los datos</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Integridad de los datos</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Consultas complejas por más de una condición </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Seguridad de acceso y auditoria</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Respaldo y recuperación</a:t>
            </a:r>
            <a:endParaRPr/>
          </a:p>
          <a:p>
            <a:pPr indent="-228600" lvl="1" marL="685800" marR="0" rtl="0" algn="l">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Acceso a través de lenguajes de programación estándar</a:t>
            </a:r>
            <a:endParaRPr/>
          </a:p>
        </p:txBody>
      </p:sp>
      <p:sp>
        <p:nvSpPr>
          <p:cNvPr id="493" name="Google Shape;493;p54"/>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494" name="Google Shape;494;p54"/>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495" name="Google Shape;495;p54"/>
          <p:cNvPicPr preferRelativeResize="0"/>
          <p:nvPr/>
        </p:nvPicPr>
        <p:blipFill rotWithShape="1">
          <a:blip r:embed="rId3">
            <a:alphaModFix/>
          </a:blip>
          <a:srcRect b="11493" l="8959" r="50898" t="14702"/>
          <a:stretch/>
        </p:blipFill>
        <p:spPr>
          <a:xfrm>
            <a:off x="7212012" y="2809875"/>
            <a:ext cx="1379537" cy="2536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4" name="Shape 214"/>
        <p:cNvGrpSpPr/>
        <p:nvPr/>
      </p:nvGrpSpPr>
      <p:grpSpPr>
        <a:xfrm>
          <a:off x="0" y="0"/>
          <a:ext cx="0" cy="0"/>
          <a:chOff x="0" y="0"/>
          <a:chExt cx="0" cy="0"/>
        </a:xfrm>
      </p:grpSpPr>
      <p:sp>
        <p:nvSpPr>
          <p:cNvPr id="215" name="Google Shape;215;p28"/>
          <p:cNvSpPr txBox="1"/>
          <p:nvPr/>
        </p:nvSpPr>
        <p:spPr>
          <a:xfrm>
            <a:off x="628650" y="850900"/>
            <a:ext cx="7886700" cy="12192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La Información como Recurso</a:t>
            </a:r>
            <a:endParaRPr/>
          </a:p>
        </p:txBody>
      </p:sp>
      <p:sp>
        <p:nvSpPr>
          <p:cNvPr id="216" name="Google Shape;216;p28"/>
          <p:cNvSpPr txBox="1"/>
          <p:nvPr/>
        </p:nvSpPr>
        <p:spPr>
          <a:xfrm>
            <a:off x="466725" y="1928812"/>
            <a:ext cx="8048625" cy="4583112"/>
          </a:xfrm>
          <a:prstGeom prst="rect">
            <a:avLst/>
          </a:prstGeom>
          <a:noFill/>
          <a:ln>
            <a:noFill/>
          </a:ln>
        </p:spPr>
        <p:txBody>
          <a:bodyPr anchorCtr="0" anchor="t" bIns="45700" lIns="91425" spcFirstLastPara="1" rIns="91425" wrap="square" tIns="45700">
            <a:noAutofit/>
          </a:bodyPr>
          <a:lstStyle/>
          <a:p>
            <a:pPr indent="-228600" lvl="0" marL="228600" marR="0" rtl="0" algn="l">
              <a:lnSpc>
                <a:spcPct val="8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Existen diferencias entre dato e información</a:t>
            </a:r>
            <a:endParaRPr/>
          </a:p>
          <a:p>
            <a:pPr indent="-228600" lvl="1" marL="685800" marR="0" rtl="0" algn="just">
              <a:lnSpc>
                <a:spcPct val="14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Los datos son hechos o cosas del mundo, lo suficientemente importantes </a:t>
            </a:r>
            <a:r>
              <a:rPr b="1" i="0" lang="en-US" sz="2000" u="none" cap="none" strike="noStrike">
                <a:solidFill>
                  <a:srgbClr val="000000"/>
                </a:solidFill>
                <a:latin typeface="Arial"/>
                <a:ea typeface="Arial"/>
                <a:cs typeface="Arial"/>
                <a:sym typeface="Arial"/>
              </a:rPr>
              <a:t>como para ser registrados</a:t>
            </a:r>
            <a:r>
              <a:rPr b="0" i="0" lang="en-US" sz="2000" u="none" cap="none" strike="noStrike">
                <a:solidFill>
                  <a:srgbClr val="000000"/>
                </a:solidFill>
                <a:latin typeface="Arial"/>
                <a:ea typeface="Arial"/>
                <a:cs typeface="Arial"/>
                <a:sym typeface="Arial"/>
              </a:rPr>
              <a:t>. Son recopilados como </a:t>
            </a:r>
            <a:r>
              <a:rPr b="1" i="0" lang="en-US" sz="2000" u="none" cap="none" strike="noStrike">
                <a:solidFill>
                  <a:srgbClr val="000000"/>
                </a:solidFill>
                <a:latin typeface="Arial"/>
                <a:ea typeface="Arial"/>
                <a:cs typeface="Arial"/>
                <a:sym typeface="Arial"/>
              </a:rPr>
              <a:t>situaciones o evidencias</a:t>
            </a:r>
            <a:r>
              <a:rPr b="0" i="0" lang="en-US" sz="2000" u="none" cap="none" strike="noStrike">
                <a:solidFill>
                  <a:srgbClr val="000000"/>
                </a:solidFill>
                <a:latin typeface="Arial"/>
                <a:ea typeface="Arial"/>
                <a:cs typeface="Arial"/>
                <a:sym typeface="Arial"/>
              </a:rPr>
              <a:t>. Adquieren significado a partir de su procesamiento para convertirse en información</a:t>
            </a:r>
            <a:endParaRPr/>
          </a:p>
          <a:p>
            <a:pPr indent="-228600" lvl="1" marL="685800" marR="0" rtl="0" algn="just">
              <a:lnSpc>
                <a:spcPct val="14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La información es el </a:t>
            </a:r>
            <a:r>
              <a:rPr b="1" i="0" lang="en-US" sz="2000" u="none" cap="none" strike="noStrike">
                <a:solidFill>
                  <a:srgbClr val="000000"/>
                </a:solidFill>
                <a:latin typeface="Arial"/>
                <a:ea typeface="Arial"/>
                <a:cs typeface="Arial"/>
                <a:sym typeface="Arial"/>
              </a:rPr>
              <a:t>resultado del análisis de los datos</a:t>
            </a:r>
            <a:r>
              <a:rPr b="0" i="0" lang="en-US" sz="2000" u="none" cap="none" strike="noStrike">
                <a:solidFill>
                  <a:srgbClr val="000000"/>
                </a:solidFill>
                <a:latin typeface="Arial"/>
                <a:ea typeface="Arial"/>
                <a:cs typeface="Arial"/>
                <a:sym typeface="Arial"/>
              </a:rPr>
              <a:t>. Por ejemplo, un satélite colecciona datos (valores numéricos), que una vez volcados en un mapa, son interpretados por un experto que identifica los diferentes usos del suelo en determinada región</a:t>
            </a:r>
            <a:endParaRPr/>
          </a:p>
        </p:txBody>
      </p:sp>
      <p:sp>
        <p:nvSpPr>
          <p:cNvPr id="217" name="Google Shape;217;p2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18" name="Google Shape;218;p2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pic>
        <p:nvPicPr>
          <p:cNvPr id="501" name="Google Shape;501;p55"/>
          <p:cNvPicPr preferRelativeResize="0"/>
          <p:nvPr/>
        </p:nvPicPr>
        <p:blipFill rotWithShape="1">
          <a:blip r:embed="rId3">
            <a:alphaModFix/>
          </a:blip>
          <a:srcRect b="12938" l="53849" r="0" t="14465"/>
          <a:stretch/>
        </p:blipFill>
        <p:spPr>
          <a:xfrm>
            <a:off x="7315200" y="2571750"/>
            <a:ext cx="1717675" cy="2701925"/>
          </a:xfrm>
          <a:prstGeom prst="rect">
            <a:avLst/>
          </a:prstGeom>
          <a:noFill/>
          <a:ln>
            <a:noFill/>
          </a:ln>
        </p:spPr>
      </p:pic>
      <p:sp>
        <p:nvSpPr>
          <p:cNvPr id="502" name="Google Shape;502;p55"/>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 de Datos Relacional</a:t>
            </a:r>
            <a:endParaRPr/>
          </a:p>
        </p:txBody>
      </p:sp>
      <p:sp>
        <p:nvSpPr>
          <p:cNvPr id="503" name="Google Shape;503;p55"/>
          <p:cNvSpPr txBox="1"/>
          <p:nvPr/>
        </p:nvSpPr>
        <p:spPr>
          <a:xfrm>
            <a:off x="190500" y="2120900"/>
            <a:ext cx="7296150" cy="429895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El modelo relacional aporta las siguientes desventajas:</a:t>
            </a:r>
            <a:endParaRPr/>
          </a:p>
          <a:p>
            <a:pPr indent="-228600" lvl="1" marL="6858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No soportan las relaciones complejas que </a:t>
            </a:r>
            <a:endParaRPr/>
          </a:p>
          <a:p>
            <a:pPr indent="-228600" lvl="1" marL="685800" marR="0" rtl="0" algn="just">
              <a:lnSpc>
                <a:spcPct val="100000"/>
              </a:lnSpc>
              <a:spcBef>
                <a:spcPts val="500"/>
              </a:spcBef>
              <a:spcAft>
                <a:spcPts val="0"/>
              </a:spcAft>
              <a:buClr>
                <a:srgbClr val="000000"/>
              </a:buClr>
              <a:buSzPts val="2000"/>
              <a:buFont typeface="Arial"/>
              <a:buNone/>
            </a:pPr>
            <a:r>
              <a:rPr b="0" i="0" lang="en-US" sz="2000" u="none" cap="none" strike="noStrike">
                <a:solidFill>
                  <a:srgbClr val="000000"/>
                </a:solidFill>
                <a:latin typeface="Arial"/>
                <a:ea typeface="Arial"/>
                <a:cs typeface="Arial"/>
                <a:sym typeface="Arial"/>
              </a:rPr>
              <a:t>	existen en el mundo real</a:t>
            </a:r>
            <a:endParaRPr/>
          </a:p>
          <a:p>
            <a:pPr indent="-228600" lvl="1" marL="6858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No tienen conocimiento semántico, es decir, no entienden qué significan los datos que guardan</a:t>
            </a:r>
            <a:endParaRPr/>
          </a:p>
          <a:p>
            <a:pPr indent="-228600" lvl="1" marL="6858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Los tipos de datos son limitados (numéricos, alfanuméricos, etc.) </a:t>
            </a:r>
            <a:endParaRPr/>
          </a:p>
          <a:p>
            <a:pPr indent="-228600" lvl="1" marL="685800" marR="0" rtl="0" algn="just">
              <a:lnSpc>
                <a:spcPct val="100000"/>
              </a:lnSpc>
              <a:spcBef>
                <a:spcPts val="500"/>
              </a:spcBef>
              <a:spcAft>
                <a:spcPts val="0"/>
              </a:spcAft>
              <a:buClr>
                <a:srgbClr val="000000"/>
              </a:buClr>
              <a:buSzPts val="2000"/>
              <a:buFont typeface="Arial"/>
              <a:buChar char="•"/>
            </a:pPr>
            <a:r>
              <a:rPr b="0" i="0" lang="en-US" sz="2000" u="none" cap="none" strike="noStrike">
                <a:solidFill>
                  <a:srgbClr val="000000"/>
                </a:solidFill>
                <a:latin typeface="Arial"/>
                <a:ea typeface="Arial"/>
                <a:cs typeface="Arial"/>
                <a:sym typeface="Arial"/>
              </a:rPr>
              <a:t>Tienen dificultades con el tiempo considerado como una sucesión natural. En general, sólo se obtiene un registro de la información en determinado momento</a:t>
            </a:r>
            <a:endParaRPr/>
          </a:p>
        </p:txBody>
      </p:sp>
      <p:sp>
        <p:nvSpPr>
          <p:cNvPr id="504" name="Google Shape;504;p55"/>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05" name="Google Shape;505;p55"/>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56"/>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12" name="Google Shape;512;p56"/>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Una base de datos se compone de entidades (cosas u objetos del mundo real distinguibles de todos los demás objetos) que poseen atributos (propiedades o características de las que se quiere llevar registro)</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Las </a:t>
            </a:r>
            <a:r>
              <a:rPr b="1" i="0" lang="en-US" sz="2800" u="none">
                <a:solidFill>
                  <a:srgbClr val="000000"/>
                </a:solidFill>
                <a:latin typeface="Arial"/>
                <a:ea typeface="Arial"/>
                <a:cs typeface="Arial"/>
                <a:sym typeface="Arial"/>
              </a:rPr>
              <a:t>entidades</a:t>
            </a:r>
            <a:r>
              <a:rPr b="0" i="0" lang="en-US" sz="2800" u="none">
                <a:solidFill>
                  <a:srgbClr val="000000"/>
                </a:solidFill>
                <a:latin typeface="Arial"/>
                <a:ea typeface="Arial"/>
                <a:cs typeface="Arial"/>
                <a:sym typeface="Arial"/>
              </a:rPr>
              <a:t> pueden ser cosas concretas, como personas o libros, o abstractas, como un préstamo o una venta</a:t>
            </a:r>
            <a:endParaRPr/>
          </a:p>
        </p:txBody>
      </p:sp>
      <p:sp>
        <p:nvSpPr>
          <p:cNvPr id="513" name="Google Shape;513;p56"/>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14" name="Google Shape;514;p56"/>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sp>
        <p:nvSpPr>
          <p:cNvPr id="520" name="Google Shape;520;p57"/>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21" name="Google Shape;521;p57"/>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Supongamos la entidad ALUMNO sus atributos podrían ser </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Documento de Identidad</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Nombre</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Apellido</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Edad</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Materias cursadas</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Notas obtenidas</a:t>
            </a:r>
            <a:endParaRPr/>
          </a:p>
        </p:txBody>
      </p:sp>
      <p:sp>
        <p:nvSpPr>
          <p:cNvPr id="522" name="Google Shape;522;p5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23" name="Google Shape;523;p5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24" name="Google Shape;524;p57"/>
          <p:cNvPicPr preferRelativeResize="0"/>
          <p:nvPr/>
        </p:nvPicPr>
        <p:blipFill rotWithShape="1">
          <a:blip r:embed="rId3">
            <a:alphaModFix/>
          </a:blip>
          <a:srcRect b="0" l="0" r="0" t="0"/>
          <a:stretch/>
        </p:blipFill>
        <p:spPr>
          <a:xfrm>
            <a:off x="5518150" y="2911475"/>
            <a:ext cx="2805112" cy="260508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58"/>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31" name="Google Shape;531;p58"/>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Supongamos la entidad VENTA, sus atributos podrían ser: </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Tipo de Factura</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Nº de Factura</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Nombre del Vendedor</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Nombre del Comprador</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Artículos Comprados</a:t>
            </a:r>
            <a:endParaRPr/>
          </a:p>
        </p:txBody>
      </p:sp>
      <p:sp>
        <p:nvSpPr>
          <p:cNvPr id="532" name="Google Shape;532;p5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33" name="Google Shape;533;p5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34" name="Google Shape;534;p58"/>
          <p:cNvPicPr preferRelativeResize="0"/>
          <p:nvPr/>
        </p:nvPicPr>
        <p:blipFill rotWithShape="1">
          <a:blip r:embed="rId3">
            <a:alphaModFix/>
          </a:blip>
          <a:srcRect b="0" l="0" r="0" t="0"/>
          <a:stretch/>
        </p:blipFill>
        <p:spPr>
          <a:xfrm>
            <a:off x="5154612" y="2763837"/>
            <a:ext cx="3251200" cy="324961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9"/>
          <p:cNvSpPr txBox="1"/>
          <p:nvPr/>
        </p:nvSpPr>
        <p:spPr>
          <a:xfrm>
            <a:off x="628650" y="777875"/>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41" name="Google Shape;541;p59"/>
          <p:cNvSpPr txBox="1"/>
          <p:nvPr/>
        </p:nvSpPr>
        <p:spPr>
          <a:xfrm>
            <a:off x="628650" y="192563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Una base de datos relacional siempre está </a:t>
            </a:r>
            <a:r>
              <a:rPr b="1" i="0" lang="en-US" sz="2400" u="none">
                <a:solidFill>
                  <a:srgbClr val="000000"/>
                </a:solidFill>
                <a:latin typeface="Arial"/>
                <a:ea typeface="Arial"/>
                <a:cs typeface="Arial"/>
                <a:sym typeface="Arial"/>
              </a:rPr>
              <a:t>compuesta por tabla</a:t>
            </a:r>
            <a:r>
              <a:rPr b="0" i="0" lang="en-US" sz="2400" u="none">
                <a:solidFill>
                  <a:srgbClr val="000000"/>
                </a:solidFill>
                <a:latin typeface="Arial"/>
                <a:ea typeface="Arial"/>
                <a:cs typeface="Arial"/>
                <a:sym typeface="Arial"/>
              </a:rPr>
              <a:t>s que se conectan (relacionan) entre sí para compartir información</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Una tabla es un conjunto de datos sobre una entidad específica. Por ejemplo, en una base de datos de una empresa, se guarda en tablas diferentes información sobre los </a:t>
            </a:r>
            <a:r>
              <a:rPr b="1" i="0" lang="en-US" sz="2400" u="none">
                <a:solidFill>
                  <a:srgbClr val="000000"/>
                </a:solidFill>
                <a:latin typeface="Arial"/>
                <a:ea typeface="Arial"/>
                <a:cs typeface="Arial"/>
                <a:sym typeface="Arial"/>
              </a:rPr>
              <a:t>clientes</a:t>
            </a:r>
            <a:r>
              <a:rPr b="0" i="0" lang="en-US" sz="2400" u="none">
                <a:solidFill>
                  <a:srgbClr val="000000"/>
                </a:solidFill>
                <a:latin typeface="Arial"/>
                <a:ea typeface="Arial"/>
                <a:cs typeface="Arial"/>
                <a:sym typeface="Arial"/>
              </a:rPr>
              <a:t>, los </a:t>
            </a:r>
            <a:r>
              <a:rPr b="1" i="0" lang="en-US" sz="2400" u="none">
                <a:solidFill>
                  <a:srgbClr val="000000"/>
                </a:solidFill>
                <a:latin typeface="Arial"/>
                <a:ea typeface="Arial"/>
                <a:cs typeface="Arial"/>
                <a:sym typeface="Arial"/>
              </a:rPr>
              <a:t>vendedores</a:t>
            </a:r>
            <a:r>
              <a:rPr b="0" i="0" lang="en-US" sz="2400" u="none">
                <a:solidFill>
                  <a:srgbClr val="000000"/>
                </a:solidFill>
                <a:latin typeface="Arial"/>
                <a:ea typeface="Arial"/>
                <a:cs typeface="Arial"/>
                <a:sym typeface="Arial"/>
              </a:rPr>
              <a:t> y los </a:t>
            </a:r>
            <a:r>
              <a:rPr b="1" i="0" lang="en-US" sz="2400" u="none">
                <a:solidFill>
                  <a:srgbClr val="000000"/>
                </a:solidFill>
                <a:latin typeface="Arial"/>
                <a:ea typeface="Arial"/>
                <a:cs typeface="Arial"/>
                <a:sym typeface="Arial"/>
              </a:rPr>
              <a:t>productos</a:t>
            </a:r>
            <a:endParaRPr/>
          </a:p>
        </p:txBody>
      </p:sp>
      <p:sp>
        <p:nvSpPr>
          <p:cNvPr id="542" name="Google Shape;542;p59"/>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43" name="Google Shape;543;p59"/>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44" name="Google Shape;544;p59"/>
          <p:cNvPicPr preferRelativeResize="0"/>
          <p:nvPr/>
        </p:nvPicPr>
        <p:blipFill rotWithShape="1">
          <a:blip r:embed="rId3">
            <a:alphaModFix/>
          </a:blip>
          <a:srcRect b="33497" l="24627" r="63665" t="46874"/>
          <a:stretch/>
        </p:blipFill>
        <p:spPr>
          <a:xfrm>
            <a:off x="2627312" y="4581525"/>
            <a:ext cx="2971800" cy="187166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9" name="Shape 549"/>
        <p:cNvGrpSpPr/>
        <p:nvPr/>
      </p:nvGrpSpPr>
      <p:grpSpPr>
        <a:xfrm>
          <a:off x="0" y="0"/>
          <a:ext cx="0" cy="0"/>
          <a:chOff x="0" y="0"/>
          <a:chExt cx="0" cy="0"/>
        </a:xfrm>
      </p:grpSpPr>
      <p:sp>
        <p:nvSpPr>
          <p:cNvPr id="550" name="Google Shape;550;p60"/>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51" name="Google Shape;551;p60"/>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Las tablas organizan la información en columnas llamadas </a:t>
            </a:r>
            <a:r>
              <a:rPr b="1" i="0" lang="en-US" sz="2400" u="none">
                <a:solidFill>
                  <a:srgbClr val="000000"/>
                </a:solidFill>
                <a:latin typeface="Arial"/>
                <a:ea typeface="Arial"/>
                <a:cs typeface="Arial"/>
                <a:sym typeface="Arial"/>
              </a:rPr>
              <a:t>campos</a:t>
            </a:r>
            <a:r>
              <a:rPr b="0" i="0" lang="en-US" sz="2400" u="none">
                <a:solidFill>
                  <a:srgbClr val="000000"/>
                </a:solidFill>
                <a:latin typeface="Arial"/>
                <a:ea typeface="Arial"/>
                <a:cs typeface="Arial"/>
                <a:sym typeface="Arial"/>
              </a:rPr>
              <a:t> y filas llamadas </a:t>
            </a:r>
            <a:r>
              <a:rPr b="1" i="0" lang="en-US" sz="2400" u="none">
                <a:solidFill>
                  <a:srgbClr val="000000"/>
                </a:solidFill>
                <a:latin typeface="Arial"/>
                <a:ea typeface="Arial"/>
                <a:cs typeface="Arial"/>
                <a:sym typeface="Arial"/>
              </a:rPr>
              <a:t>registros</a:t>
            </a:r>
            <a:endParaRPr/>
          </a:p>
          <a:p>
            <a:pPr indent="-228600" lvl="0" marL="228600" marR="0" rtl="0" algn="l">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lt1"/>
              </a:buClr>
              <a:buSzPts val="2400"/>
              <a:buFont typeface="Calibri"/>
              <a:buNone/>
            </a:pPr>
            <a:r>
              <a:t/>
            </a:r>
            <a:endParaRPr b="0" i="0" sz="24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Cada </a:t>
            </a:r>
            <a:r>
              <a:rPr b="1" i="0" lang="en-US" sz="2400" u="none">
                <a:solidFill>
                  <a:srgbClr val="000000"/>
                </a:solidFill>
                <a:latin typeface="Arial"/>
                <a:ea typeface="Arial"/>
                <a:cs typeface="Arial"/>
                <a:sym typeface="Arial"/>
              </a:rPr>
              <a:t>registro</a:t>
            </a:r>
            <a:r>
              <a:rPr b="0" i="0" lang="en-US" sz="2400" u="none">
                <a:solidFill>
                  <a:srgbClr val="000000"/>
                </a:solidFill>
                <a:latin typeface="Arial"/>
                <a:ea typeface="Arial"/>
                <a:cs typeface="Arial"/>
                <a:sym typeface="Arial"/>
              </a:rPr>
              <a:t> debe contener información de una sola unidad de análisis: por ejemplo, en la tabla CLIENTE, una fila por cada cliente</a:t>
            </a:r>
            <a:endParaRPr/>
          </a:p>
        </p:txBody>
      </p:sp>
      <p:sp>
        <p:nvSpPr>
          <p:cNvPr id="552" name="Google Shape;552;p60"/>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53" name="Google Shape;553;p6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54" name="Google Shape;554;p60"/>
          <p:cNvPicPr preferRelativeResize="0"/>
          <p:nvPr/>
        </p:nvPicPr>
        <p:blipFill rotWithShape="1">
          <a:blip r:embed="rId3">
            <a:alphaModFix/>
          </a:blip>
          <a:srcRect b="47500" l="25338" r="63800" t="34111"/>
          <a:stretch/>
        </p:blipFill>
        <p:spPr>
          <a:xfrm>
            <a:off x="1931987" y="2852737"/>
            <a:ext cx="2895600" cy="1379537"/>
          </a:xfrm>
          <a:prstGeom prst="rect">
            <a:avLst/>
          </a:prstGeom>
          <a:noFill/>
          <a:ln>
            <a:noFill/>
          </a:ln>
        </p:spPr>
      </p:pic>
      <p:pic>
        <p:nvPicPr>
          <p:cNvPr id="555" name="Google Shape;555;p60"/>
          <p:cNvPicPr preferRelativeResize="0"/>
          <p:nvPr/>
        </p:nvPicPr>
        <p:blipFill rotWithShape="1">
          <a:blip r:embed="rId3">
            <a:alphaModFix/>
          </a:blip>
          <a:srcRect b="28665" l="25364" r="63904" t="53368"/>
          <a:stretch/>
        </p:blipFill>
        <p:spPr>
          <a:xfrm>
            <a:off x="4800600" y="5141912"/>
            <a:ext cx="3067050" cy="14446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0" name="Shape 560"/>
        <p:cNvGrpSpPr/>
        <p:nvPr/>
      </p:nvGrpSpPr>
      <p:grpSpPr>
        <a:xfrm>
          <a:off x="0" y="0"/>
          <a:ext cx="0" cy="0"/>
          <a:chOff x="0" y="0"/>
          <a:chExt cx="0" cy="0"/>
        </a:xfrm>
      </p:grpSpPr>
      <p:sp>
        <p:nvSpPr>
          <p:cNvPr id="561" name="Google Shape;561;p61"/>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62" name="Google Shape;562;p61"/>
          <p:cNvSpPr txBox="1"/>
          <p:nvPr/>
        </p:nvSpPr>
        <p:spPr>
          <a:xfrm>
            <a:off x="628650" y="1893887"/>
            <a:ext cx="8143875" cy="457358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10000"/>
              </a:lnSpc>
              <a:spcBef>
                <a:spcPts val="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Los </a:t>
            </a:r>
            <a:r>
              <a:rPr b="1" i="0" lang="en-US" sz="2200" u="none">
                <a:solidFill>
                  <a:srgbClr val="000000"/>
                </a:solidFill>
                <a:latin typeface="Arial"/>
                <a:ea typeface="Arial"/>
                <a:cs typeface="Arial"/>
                <a:sym typeface="Arial"/>
              </a:rPr>
              <a:t>campos</a:t>
            </a:r>
            <a:r>
              <a:rPr b="0" i="0" lang="en-US" sz="2200" u="none">
                <a:solidFill>
                  <a:srgbClr val="000000"/>
                </a:solidFill>
                <a:latin typeface="Arial"/>
                <a:ea typeface="Arial"/>
                <a:cs typeface="Arial"/>
                <a:sym typeface="Arial"/>
              </a:rPr>
              <a:t> (columnas) </a:t>
            </a:r>
            <a:r>
              <a:rPr b="1" i="0" lang="en-US" sz="2200" u="none">
                <a:solidFill>
                  <a:srgbClr val="000000"/>
                </a:solidFill>
                <a:latin typeface="Arial"/>
                <a:ea typeface="Arial"/>
                <a:cs typeface="Arial"/>
                <a:sym typeface="Arial"/>
              </a:rPr>
              <a:t>guardan los atributos </a:t>
            </a:r>
            <a:r>
              <a:rPr b="0" i="0" lang="en-US" sz="2200" u="none">
                <a:solidFill>
                  <a:srgbClr val="000000"/>
                </a:solidFill>
                <a:latin typeface="Arial"/>
                <a:ea typeface="Arial"/>
                <a:cs typeface="Arial"/>
                <a:sym typeface="Arial"/>
              </a:rPr>
              <a:t>(propiedades o características) del registro</a:t>
            </a:r>
            <a:endParaRPr/>
          </a:p>
          <a:p>
            <a:pPr indent="-228600" lvl="0" marL="228600" marR="0" rtl="0" algn="just">
              <a:lnSpc>
                <a:spcPct val="110000"/>
              </a:lnSpc>
              <a:spcBef>
                <a:spcPts val="100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Los campos </a:t>
            </a:r>
            <a:r>
              <a:rPr b="1" i="0" lang="en-US" sz="2200" u="none">
                <a:solidFill>
                  <a:srgbClr val="000000"/>
                </a:solidFill>
                <a:latin typeface="Arial"/>
                <a:ea typeface="Arial"/>
                <a:cs typeface="Arial"/>
                <a:sym typeface="Arial"/>
              </a:rPr>
              <a:t>pueden ser de distintos tipos</a:t>
            </a:r>
            <a:r>
              <a:rPr b="0" i="0" lang="en-US" sz="2200" u="none">
                <a:solidFill>
                  <a:srgbClr val="000000"/>
                </a:solidFill>
                <a:latin typeface="Arial"/>
                <a:ea typeface="Arial"/>
                <a:cs typeface="Arial"/>
                <a:sym typeface="Arial"/>
              </a:rPr>
              <a:t>: numéricos (edad, cantidad de hijos), alfanuméricos (nombre, dirección), fechas (fecha de nacimiento, fecha de ingreso a la compañía), booleano (posee auto propio, cumplió el servicio militar)</a:t>
            </a:r>
            <a:endParaRPr/>
          </a:p>
          <a:p>
            <a:pPr indent="-228600" lvl="0" marL="228600" marR="0" rtl="0" algn="just">
              <a:lnSpc>
                <a:spcPct val="110000"/>
              </a:lnSpc>
              <a:spcBef>
                <a:spcPts val="100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Todos los datos registrados </a:t>
            </a:r>
            <a:r>
              <a:rPr b="1" i="0" lang="en-US" sz="2200" u="none">
                <a:solidFill>
                  <a:srgbClr val="000000"/>
                </a:solidFill>
                <a:latin typeface="Arial"/>
                <a:ea typeface="Arial"/>
                <a:cs typeface="Arial"/>
                <a:sym typeface="Arial"/>
              </a:rPr>
              <a:t>en una columna deben ser del mismo tipo</a:t>
            </a:r>
            <a:endParaRPr/>
          </a:p>
          <a:p>
            <a:pPr indent="-228600" lvl="0" marL="228600" marR="0" rtl="0" algn="just">
              <a:lnSpc>
                <a:spcPct val="110000"/>
              </a:lnSpc>
              <a:spcBef>
                <a:spcPts val="100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El</a:t>
            </a:r>
            <a:r>
              <a:rPr b="1" i="0" lang="en-US" sz="2200" u="none">
                <a:solidFill>
                  <a:srgbClr val="000000"/>
                </a:solidFill>
                <a:latin typeface="Arial"/>
                <a:ea typeface="Arial"/>
                <a:cs typeface="Arial"/>
                <a:sym typeface="Arial"/>
              </a:rPr>
              <a:t> nombre del campo debe ser único e inequívoco: </a:t>
            </a:r>
            <a:r>
              <a:rPr b="0" i="0" lang="en-US" sz="2200" u="none">
                <a:solidFill>
                  <a:srgbClr val="000000"/>
                </a:solidFill>
                <a:latin typeface="Arial"/>
                <a:ea typeface="Arial"/>
                <a:cs typeface="Arial"/>
                <a:sym typeface="Arial"/>
              </a:rPr>
              <a:t>no se puede llamar a dos campos diferentes con el mismo nombre</a:t>
            </a:r>
            <a:endParaRPr/>
          </a:p>
        </p:txBody>
      </p:sp>
      <p:sp>
        <p:nvSpPr>
          <p:cNvPr id="563" name="Google Shape;563;p6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8" name="Shape 568"/>
        <p:cNvGrpSpPr/>
        <p:nvPr/>
      </p:nvGrpSpPr>
      <p:grpSpPr>
        <a:xfrm>
          <a:off x="0" y="0"/>
          <a:ext cx="0" cy="0"/>
          <a:chOff x="0" y="0"/>
          <a:chExt cx="0" cy="0"/>
        </a:xfrm>
      </p:grpSpPr>
      <p:sp>
        <p:nvSpPr>
          <p:cNvPr id="569" name="Google Shape;569;p62"/>
          <p:cNvSpPr txBox="1"/>
          <p:nvPr/>
        </p:nvSpPr>
        <p:spPr>
          <a:xfrm>
            <a:off x="665162"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70" name="Google Shape;570;p62"/>
          <p:cNvSpPr txBox="1"/>
          <p:nvPr/>
        </p:nvSpPr>
        <p:spPr>
          <a:xfrm>
            <a:off x="252412" y="1868487"/>
            <a:ext cx="8612187"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En las bases de datos es necesario la creación de un campo denominado identificador que permita localizar el cliente </a:t>
            </a:r>
            <a:endParaRPr/>
          </a:p>
          <a:p>
            <a:pPr indent="-228600" lvl="0" marL="228600" marR="0" rtl="0" algn="just">
              <a:lnSpc>
                <a:spcPct val="10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En ningún momento dos filas de la misma tabla pueden tener el mismo identificador</a:t>
            </a:r>
            <a:endParaRPr/>
          </a:p>
          <a:p>
            <a:pPr indent="-228600" lvl="0" marL="228600" marR="0" rtl="0" algn="just">
              <a:lnSpc>
                <a:spcPct val="10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En este caso, </a:t>
            </a:r>
            <a:r>
              <a:rPr b="1" i="0" lang="en-US" sz="2000" u="none">
                <a:solidFill>
                  <a:srgbClr val="000000"/>
                </a:solidFill>
                <a:latin typeface="Arial"/>
                <a:ea typeface="Arial"/>
                <a:cs typeface="Arial"/>
                <a:sym typeface="Arial"/>
              </a:rPr>
              <a:t>Nº de Cliente </a:t>
            </a:r>
            <a:r>
              <a:rPr b="0" i="0" lang="en-US" sz="2000" u="none">
                <a:solidFill>
                  <a:srgbClr val="000000"/>
                </a:solidFill>
                <a:latin typeface="Arial"/>
                <a:ea typeface="Arial"/>
                <a:cs typeface="Arial"/>
                <a:sym typeface="Arial"/>
              </a:rPr>
              <a:t>es el atributo identificador que permite reconocer al comerciante en forma inequívoca  </a:t>
            </a:r>
            <a:endParaRPr/>
          </a:p>
        </p:txBody>
      </p:sp>
      <p:sp>
        <p:nvSpPr>
          <p:cNvPr id="571" name="Google Shape;571;p62"/>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72" name="Google Shape;572;p62"/>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73" name="Google Shape;573;p62"/>
          <p:cNvPicPr preferRelativeResize="0"/>
          <p:nvPr/>
        </p:nvPicPr>
        <p:blipFill rotWithShape="1">
          <a:blip r:embed="rId3">
            <a:alphaModFix/>
          </a:blip>
          <a:srcRect b="51767" l="14424" r="63830" t="33302"/>
          <a:stretch/>
        </p:blipFill>
        <p:spPr>
          <a:xfrm>
            <a:off x="252412" y="4318000"/>
            <a:ext cx="8712200" cy="16827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3"/>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Conceptos de Bases de Datos</a:t>
            </a:r>
            <a:endParaRPr/>
          </a:p>
        </p:txBody>
      </p:sp>
      <p:sp>
        <p:nvSpPr>
          <p:cNvPr id="580" name="Google Shape;580;p63"/>
          <p:cNvSpPr txBox="1"/>
          <p:nvPr/>
        </p:nvSpPr>
        <p:spPr>
          <a:xfrm>
            <a:off x="323850" y="1909762"/>
            <a:ext cx="8820150" cy="466566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Las entradas de información deben ser atómicas. En otras palabras, debe ser información que no pueda ser divisible </a:t>
            </a:r>
            <a:endParaRPr/>
          </a:p>
          <a:p>
            <a:pPr indent="-228600" lvl="0" marL="228600" marR="0" rtl="0" algn="just">
              <a:lnSpc>
                <a:spcPct val="10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En una ficha papel es admisible registrar dos idiomas (inglés, francés) en un mismo casillero, pero en el modelo relacional esto no es admisible </a:t>
            </a:r>
            <a:endParaRPr/>
          </a:p>
          <a:p>
            <a:pPr indent="-228600" lvl="0" marL="228600" marR="0" rtl="0" algn="just">
              <a:lnSpc>
                <a:spcPct val="10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Una posible solución, aunque altamente desaconsejable, seria la creación de diferentes columnas: </a:t>
            </a:r>
            <a:r>
              <a:rPr b="1" i="0" lang="en-US" sz="2000" u="none">
                <a:solidFill>
                  <a:srgbClr val="000000"/>
                </a:solidFill>
                <a:latin typeface="Arial"/>
                <a:ea typeface="Arial"/>
                <a:cs typeface="Arial"/>
                <a:sym typeface="Arial"/>
              </a:rPr>
              <a:t>idioma 1</a:t>
            </a:r>
            <a:r>
              <a:rPr b="0" i="0" lang="en-US" sz="2000" u="none">
                <a:solidFill>
                  <a:srgbClr val="000000"/>
                </a:solidFill>
                <a:latin typeface="Arial"/>
                <a:ea typeface="Arial"/>
                <a:cs typeface="Arial"/>
                <a:sym typeface="Arial"/>
              </a:rPr>
              <a:t>, </a:t>
            </a:r>
            <a:r>
              <a:rPr b="1" i="0" lang="en-US" sz="2000" u="none">
                <a:solidFill>
                  <a:srgbClr val="000000"/>
                </a:solidFill>
                <a:latin typeface="Arial"/>
                <a:ea typeface="Arial"/>
                <a:cs typeface="Arial"/>
                <a:sym typeface="Arial"/>
              </a:rPr>
              <a:t>idioma 2</a:t>
            </a:r>
            <a:r>
              <a:rPr b="0" i="0" lang="en-US" sz="2000" u="none">
                <a:solidFill>
                  <a:srgbClr val="000000"/>
                </a:solidFill>
                <a:latin typeface="Arial"/>
                <a:ea typeface="Arial"/>
                <a:cs typeface="Arial"/>
                <a:sym typeface="Arial"/>
              </a:rPr>
              <a:t>, etc.  </a:t>
            </a:r>
            <a:endParaRPr/>
          </a:p>
          <a:p>
            <a:pPr indent="-228600" lvl="0" marL="228600" marR="0" rtl="0" algn="just">
              <a:lnSpc>
                <a:spcPct val="100000"/>
              </a:lnSpc>
              <a:spcBef>
                <a:spcPts val="1000"/>
              </a:spcBef>
              <a:spcAft>
                <a:spcPts val="0"/>
              </a:spcAft>
              <a:buClr>
                <a:srgbClr val="FF0000"/>
              </a:buClr>
              <a:buSzPts val="2000"/>
              <a:buFont typeface="Arial"/>
              <a:buChar char="•"/>
            </a:pPr>
            <a:r>
              <a:rPr b="1" i="0" lang="en-US" sz="2000" u="none">
                <a:solidFill>
                  <a:srgbClr val="FF0000"/>
                </a:solidFill>
                <a:latin typeface="Arial"/>
                <a:ea typeface="Arial"/>
                <a:cs typeface="Arial"/>
                <a:sym typeface="Arial"/>
              </a:rPr>
              <a:t>¿Por qué es desaconsejable? </a:t>
            </a:r>
            <a:r>
              <a:rPr b="0" i="0" lang="en-US" sz="2000" u="none">
                <a:solidFill>
                  <a:srgbClr val="000000"/>
                </a:solidFill>
                <a:latin typeface="Arial"/>
                <a:ea typeface="Arial"/>
                <a:cs typeface="Arial"/>
                <a:sym typeface="Arial"/>
              </a:rPr>
              <a:t>Porque si alguna persona no habla dos idiomas, estaremos desperdiciando espacio (creamos una columna que no tendrá datos). Y si habla más de dos... </a:t>
            </a:r>
            <a:r>
              <a:rPr b="1" i="0" lang="en-US" sz="2000" u="none">
                <a:solidFill>
                  <a:srgbClr val="000000"/>
                </a:solidFill>
                <a:latin typeface="Arial"/>
                <a:ea typeface="Arial"/>
                <a:cs typeface="Arial"/>
                <a:sym typeface="Arial"/>
              </a:rPr>
              <a:t>¿Dónde lo escribimos? </a:t>
            </a:r>
            <a:endParaRPr/>
          </a:p>
          <a:p>
            <a:pPr indent="-228600" lvl="0" marL="228600" marR="0" rtl="0" algn="just">
              <a:lnSpc>
                <a:spcPct val="10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Este problema se denomina “de atributos repetidos o de grupos repetitivos”. Una solución a este problema es la creación de otra tabla con la información que se puede repetir</a:t>
            </a:r>
            <a:endParaRPr/>
          </a:p>
        </p:txBody>
      </p:sp>
      <p:sp>
        <p:nvSpPr>
          <p:cNvPr id="581" name="Google Shape;581;p6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82" name="Google Shape;582;p6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7" name="Shape 587"/>
        <p:cNvGrpSpPr/>
        <p:nvPr/>
      </p:nvGrpSpPr>
      <p:grpSpPr>
        <a:xfrm>
          <a:off x="0" y="0"/>
          <a:ext cx="0" cy="0"/>
          <a:chOff x="0" y="0"/>
          <a:chExt cx="0" cy="0"/>
        </a:xfrm>
      </p:grpSpPr>
      <p:sp>
        <p:nvSpPr>
          <p:cNvPr id="588" name="Google Shape;588;p64"/>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Una Tabla Compleja vs. Varias Tablas Simples</a:t>
            </a:r>
            <a:endParaRPr/>
          </a:p>
        </p:txBody>
      </p:sp>
      <p:sp>
        <p:nvSpPr>
          <p:cNvPr id="589" name="Google Shape;589;p64"/>
          <p:cNvSpPr txBox="1"/>
          <p:nvPr/>
        </p:nvSpPr>
        <p:spPr>
          <a:xfrm>
            <a:off x="628650" y="2508250"/>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Si ahora agregamos en la tabla CLIENTE, al VENDEDOR que atiende a cada uno de ellos, con todos sus datos personales, surgiría una </a:t>
            </a:r>
            <a:r>
              <a:rPr b="1" i="0" lang="en-US" sz="2000" u="none">
                <a:solidFill>
                  <a:srgbClr val="000000"/>
                </a:solidFill>
                <a:latin typeface="Arial"/>
                <a:ea typeface="Arial"/>
                <a:cs typeface="Arial"/>
                <a:sym typeface="Arial"/>
              </a:rPr>
              <a:t>enorme cantidad de problemas</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Además de tener que ingresar todos los datos del vendedor por cada cliente (</a:t>
            </a:r>
            <a:r>
              <a:rPr b="1" i="0" lang="en-US" sz="2000" u="none">
                <a:solidFill>
                  <a:srgbClr val="000000"/>
                </a:solidFill>
                <a:latin typeface="Arial"/>
                <a:ea typeface="Arial"/>
                <a:cs typeface="Arial"/>
                <a:sym typeface="Arial"/>
              </a:rPr>
              <a:t>redundancia</a:t>
            </a:r>
            <a:r>
              <a:rPr b="0" i="0" lang="en-US" sz="2000" u="none">
                <a:solidFill>
                  <a:srgbClr val="000000"/>
                </a:solidFill>
                <a:latin typeface="Arial"/>
                <a:ea typeface="Arial"/>
                <a:cs typeface="Arial"/>
                <a:sym typeface="Arial"/>
              </a:rPr>
              <a:t>), si algún empleado cambia de teléfono deberíamos actualizar la información en muchos registros, tantos como clientes tenga a cargo el vendedor, lo que llevaría indefectiblemente a generar </a:t>
            </a:r>
            <a:r>
              <a:rPr b="1" i="0" lang="en-US" sz="2000" u="none">
                <a:solidFill>
                  <a:srgbClr val="000000"/>
                </a:solidFill>
                <a:latin typeface="Arial"/>
                <a:ea typeface="Arial"/>
                <a:cs typeface="Arial"/>
                <a:sym typeface="Arial"/>
              </a:rPr>
              <a:t>inconsistencias</a:t>
            </a:r>
            <a:r>
              <a:rPr b="0" i="0" lang="en-US" sz="2000" u="none">
                <a:solidFill>
                  <a:srgbClr val="000000"/>
                </a:solidFill>
                <a:latin typeface="Arial"/>
                <a:ea typeface="Arial"/>
                <a:cs typeface="Arial"/>
                <a:sym typeface="Arial"/>
              </a:rPr>
              <a:t> (que en un registro figure el teléfono viejo y en otro el nuevo) </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También se agrandaría el tamaño de la base, lo que haría </a:t>
            </a:r>
            <a:r>
              <a:rPr b="1" i="0" lang="en-US" sz="2000" u="none">
                <a:solidFill>
                  <a:srgbClr val="000000"/>
                </a:solidFill>
                <a:latin typeface="Arial"/>
                <a:ea typeface="Arial"/>
                <a:cs typeface="Arial"/>
                <a:sym typeface="Arial"/>
              </a:rPr>
              <a:t>más costoso el medio de almacenamiento </a:t>
            </a:r>
            <a:r>
              <a:rPr b="0" i="0" lang="en-US" sz="2000" u="none">
                <a:solidFill>
                  <a:srgbClr val="000000"/>
                </a:solidFill>
                <a:latin typeface="Arial"/>
                <a:ea typeface="Arial"/>
                <a:cs typeface="Arial"/>
                <a:sym typeface="Arial"/>
              </a:rPr>
              <a:t>(discos rígidos) y </a:t>
            </a:r>
            <a:r>
              <a:rPr b="1" i="0" lang="en-US" sz="2000" u="none">
                <a:solidFill>
                  <a:srgbClr val="000000"/>
                </a:solidFill>
                <a:latin typeface="Arial"/>
                <a:ea typeface="Arial"/>
                <a:cs typeface="Arial"/>
                <a:sym typeface="Arial"/>
              </a:rPr>
              <a:t>más largas las búsquedas</a:t>
            </a:r>
            <a:r>
              <a:rPr b="0" i="0" lang="en-US" sz="2000" u="none">
                <a:solidFill>
                  <a:srgbClr val="000000"/>
                </a:solidFill>
                <a:latin typeface="Arial"/>
                <a:ea typeface="Arial"/>
                <a:cs typeface="Arial"/>
                <a:sym typeface="Arial"/>
              </a:rPr>
              <a:t> (porque se necesita pasar por registros más largos) </a:t>
            </a:r>
            <a:endParaRPr/>
          </a:p>
        </p:txBody>
      </p:sp>
      <p:sp>
        <p:nvSpPr>
          <p:cNvPr id="590" name="Google Shape;590;p64"/>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591" name="Google Shape;591;p64"/>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592" name="Google Shape;592;p64"/>
          <p:cNvPicPr preferRelativeResize="0"/>
          <p:nvPr/>
        </p:nvPicPr>
        <p:blipFill/>
        <p:spPr>
          <a:xfrm>
            <a:off x="7559675" y="1519237"/>
            <a:ext cx="1108075" cy="989012"/>
          </a:xfrm>
          <a:prstGeom prst="rect">
            <a:avLst/>
          </a:prstGeom>
          <a:solidFill>
            <a:srgbClr val="FFFFFF"/>
          </a:solid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9"/>
          <p:cNvSpPr txBox="1"/>
          <p:nvPr/>
        </p:nvSpPr>
        <p:spPr>
          <a:xfrm>
            <a:off x="0" y="900112"/>
            <a:ext cx="91440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25" name="Google Shape;225;p29"/>
          <p:cNvSpPr txBox="1"/>
          <p:nvPr/>
        </p:nvSpPr>
        <p:spPr>
          <a:xfrm>
            <a:off x="628650" y="21097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Problema: Contamos con mucha información</a:t>
            </a:r>
            <a:endParaRPr/>
          </a:p>
          <a:p>
            <a:pPr indent="-228600" lvl="0" marL="228600" marR="0" rtl="0" algn="l">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228600" lvl="0" marL="22860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Y contamos con diferentes alternativas de almacenado:</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Un archivo de texto</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Varios archivos de texto</a:t>
            </a:r>
            <a:endParaRPr/>
          </a:p>
          <a:p>
            <a:pPr indent="-228600" lvl="1" marL="685800" marR="0" rtl="0" algn="l">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Otras estrategias</a:t>
            </a:r>
            <a:endParaRPr/>
          </a:p>
          <a:p>
            <a:pPr indent="0" lvl="0" marL="0" marR="0" rtl="0" algn="l">
              <a:lnSpc>
                <a:spcPct val="100000"/>
              </a:lnSpc>
              <a:spcBef>
                <a:spcPts val="0"/>
              </a:spcBef>
              <a:spcAft>
                <a:spcPts val="0"/>
              </a:spcAft>
              <a:buNone/>
            </a:pPr>
            <a:r>
              <a:t/>
            </a:r>
            <a:endParaRPr b="0" i="0" sz="2400" u="none" cap="none" strike="noStrike">
              <a:solidFill>
                <a:srgbClr val="000000"/>
              </a:solidFill>
              <a:latin typeface="Arial"/>
              <a:ea typeface="Arial"/>
              <a:cs typeface="Arial"/>
              <a:sym typeface="Arial"/>
            </a:endParaRPr>
          </a:p>
        </p:txBody>
      </p:sp>
      <p:sp>
        <p:nvSpPr>
          <p:cNvPr id="226" name="Google Shape;226;p29"/>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27" name="Google Shape;227;p29"/>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228" name="Google Shape;228;p29"/>
          <p:cNvPicPr preferRelativeResize="0"/>
          <p:nvPr/>
        </p:nvPicPr>
        <p:blipFill rotWithShape="1">
          <a:blip r:embed="rId3">
            <a:alphaModFix/>
          </a:blip>
          <a:srcRect b="0" l="0" r="0" t="0"/>
          <a:stretch/>
        </p:blipFill>
        <p:spPr>
          <a:xfrm>
            <a:off x="3074987" y="2633662"/>
            <a:ext cx="2298700" cy="1541462"/>
          </a:xfrm>
          <a:prstGeom prst="rect">
            <a:avLst/>
          </a:prstGeom>
          <a:noFill/>
          <a:ln>
            <a:noFill/>
          </a:ln>
        </p:spPr>
      </p:pic>
      <p:sp>
        <p:nvSpPr>
          <p:cNvPr id="229" name="Google Shape;229;p29"/>
          <p:cNvSpPr txBox="1"/>
          <p:nvPr/>
        </p:nvSpPr>
        <p:spPr>
          <a:xfrm>
            <a:off x="155575" y="-144462"/>
            <a:ext cx="304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sp>
        <p:nvSpPr>
          <p:cNvPr id="230" name="Google Shape;230;p29"/>
          <p:cNvSpPr txBox="1"/>
          <p:nvPr/>
        </p:nvSpPr>
        <p:spPr>
          <a:xfrm>
            <a:off x="307975" y="7937"/>
            <a:ext cx="304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sp>
        <p:nvSpPr>
          <p:cNvPr id="231" name="Google Shape;231;p29"/>
          <p:cNvSpPr txBox="1"/>
          <p:nvPr/>
        </p:nvSpPr>
        <p:spPr>
          <a:xfrm>
            <a:off x="460375" y="160337"/>
            <a:ext cx="304800" cy="304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chemeClr val="lt1"/>
              </a:solidFill>
              <a:latin typeface="Calibri"/>
              <a:ea typeface="Calibri"/>
              <a:cs typeface="Calibri"/>
              <a:sym typeface="Calibri"/>
            </a:endParaRPr>
          </a:p>
        </p:txBody>
      </p:sp>
      <p:pic>
        <p:nvPicPr>
          <p:cNvPr id="232" name="Google Shape;232;p29"/>
          <p:cNvPicPr preferRelativeResize="0"/>
          <p:nvPr/>
        </p:nvPicPr>
        <p:blipFill/>
        <p:spPr>
          <a:xfrm>
            <a:off x="4094162" y="4883150"/>
            <a:ext cx="468312" cy="466725"/>
          </a:xfrm>
          <a:prstGeom prst="rect">
            <a:avLst/>
          </a:prstGeom>
          <a:solidFill>
            <a:srgbClr val="FFFFFF"/>
          </a:solidFill>
          <a:ln>
            <a:noFill/>
          </a:ln>
        </p:spPr>
      </p:pic>
      <p:pic>
        <p:nvPicPr>
          <p:cNvPr id="233" name="Google Shape;233;p29"/>
          <p:cNvPicPr preferRelativeResize="0"/>
          <p:nvPr/>
        </p:nvPicPr>
        <p:blipFill rotWithShape="1">
          <a:blip r:embed="rId4">
            <a:alphaModFix/>
          </a:blip>
          <a:srcRect b="0" l="0" r="0" t="0"/>
          <a:stretch/>
        </p:blipFill>
        <p:spPr>
          <a:xfrm>
            <a:off x="3786187" y="5775325"/>
            <a:ext cx="615950" cy="800100"/>
          </a:xfrm>
          <a:prstGeom prst="rect">
            <a:avLst/>
          </a:prstGeom>
          <a:noFill/>
          <a:ln>
            <a:noFill/>
          </a:ln>
        </p:spPr>
      </p:pic>
      <p:grpSp>
        <p:nvGrpSpPr>
          <p:cNvPr id="234" name="Google Shape;234;p29"/>
          <p:cNvGrpSpPr/>
          <p:nvPr/>
        </p:nvGrpSpPr>
        <p:grpSpPr>
          <a:xfrm>
            <a:off x="4687887" y="5173662"/>
            <a:ext cx="900112" cy="596900"/>
            <a:chOff x="4687887" y="5173662"/>
            <a:chExt cx="900112" cy="596900"/>
          </a:xfrm>
        </p:grpSpPr>
        <p:pic>
          <p:nvPicPr>
            <p:cNvPr id="235" name="Google Shape;235;p29"/>
            <p:cNvPicPr preferRelativeResize="0"/>
            <p:nvPr/>
          </p:nvPicPr>
          <p:blipFill rotWithShape="1">
            <a:blip r:embed="rId5">
              <a:alphaModFix/>
            </a:blip>
            <a:srcRect b="0" l="0" r="0" t="0"/>
            <a:stretch/>
          </p:blipFill>
          <p:spPr>
            <a:xfrm>
              <a:off x="5126037" y="5173662"/>
              <a:ext cx="461962" cy="452437"/>
            </a:xfrm>
            <a:prstGeom prst="rect">
              <a:avLst/>
            </a:prstGeom>
            <a:noFill/>
            <a:ln>
              <a:noFill/>
            </a:ln>
          </p:spPr>
        </p:pic>
        <p:pic>
          <p:nvPicPr>
            <p:cNvPr id="236" name="Google Shape;236;p29"/>
            <p:cNvPicPr preferRelativeResize="0"/>
            <p:nvPr/>
          </p:nvPicPr>
          <p:blipFill rotWithShape="1">
            <a:blip r:embed="rId5">
              <a:alphaModFix/>
            </a:blip>
            <a:srcRect b="0" l="0" r="0" t="0"/>
            <a:stretch/>
          </p:blipFill>
          <p:spPr>
            <a:xfrm>
              <a:off x="4894262" y="5221287"/>
              <a:ext cx="461962" cy="452437"/>
            </a:xfrm>
            <a:prstGeom prst="rect">
              <a:avLst/>
            </a:prstGeom>
            <a:noFill/>
            <a:ln>
              <a:noFill/>
            </a:ln>
          </p:spPr>
        </p:pic>
        <p:pic>
          <p:nvPicPr>
            <p:cNvPr id="237" name="Google Shape;237;p29"/>
            <p:cNvPicPr preferRelativeResize="0"/>
            <p:nvPr/>
          </p:nvPicPr>
          <p:blipFill rotWithShape="1">
            <a:blip r:embed="rId6">
              <a:alphaModFix/>
            </a:blip>
            <a:srcRect b="0" l="0" r="0" t="0"/>
            <a:stretch/>
          </p:blipFill>
          <p:spPr>
            <a:xfrm>
              <a:off x="4687887" y="5400675"/>
              <a:ext cx="379412" cy="369887"/>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pic>
        <p:nvPicPr>
          <p:cNvPr id="598" name="Google Shape;598;p65"/>
          <p:cNvPicPr preferRelativeResize="0"/>
          <p:nvPr/>
        </p:nvPicPr>
        <p:blipFill rotWithShape="1">
          <a:blip r:embed="rId3">
            <a:alphaModFix/>
          </a:blip>
          <a:srcRect b="0" l="0" r="0" t="0"/>
          <a:stretch/>
        </p:blipFill>
        <p:spPr>
          <a:xfrm>
            <a:off x="7907337" y="1323975"/>
            <a:ext cx="1216025" cy="1216025"/>
          </a:xfrm>
          <a:prstGeom prst="rect">
            <a:avLst/>
          </a:prstGeom>
          <a:noFill/>
          <a:ln>
            <a:noFill/>
          </a:ln>
        </p:spPr>
      </p:pic>
      <p:sp>
        <p:nvSpPr>
          <p:cNvPr id="599" name="Google Shape;599;p65"/>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Una Tabla Compleja vs. Varias Tablas Simples</a:t>
            </a:r>
            <a:endParaRPr/>
          </a:p>
        </p:txBody>
      </p:sp>
      <p:sp>
        <p:nvSpPr>
          <p:cNvPr id="600" name="Google Shape;600;p65"/>
          <p:cNvSpPr txBox="1"/>
          <p:nvPr/>
        </p:nvSpPr>
        <p:spPr>
          <a:xfrm>
            <a:off x="176212" y="2220912"/>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Todos estos problemas se solucionan si se crea una tabla llamada “VENDEDORES”, donde cada registro corresponda a un empleado de la empresa del sector ventas </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Nos debemos asegurar que cada registro tenga su </a:t>
            </a:r>
            <a:r>
              <a:rPr b="1" i="0" lang="en-US" sz="2400" u="none">
                <a:solidFill>
                  <a:srgbClr val="000000"/>
                </a:solidFill>
                <a:latin typeface="Arial"/>
                <a:ea typeface="Arial"/>
                <a:cs typeface="Arial"/>
                <a:sym typeface="Arial"/>
              </a:rPr>
              <a:t>identificador único </a:t>
            </a:r>
            <a:r>
              <a:rPr b="0" i="0" lang="en-US" sz="2400" u="none">
                <a:solidFill>
                  <a:srgbClr val="000000"/>
                </a:solidFill>
                <a:latin typeface="Arial"/>
                <a:ea typeface="Arial"/>
                <a:cs typeface="Arial"/>
                <a:sym typeface="Arial"/>
              </a:rPr>
              <a:t>(podría ser el legajo interno de la empresa) </a:t>
            </a:r>
            <a:endParaRPr/>
          </a:p>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601" name="Google Shape;601;p65"/>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02" name="Google Shape;602;p65"/>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603" name="Google Shape;603;p65"/>
          <p:cNvPicPr preferRelativeResize="0"/>
          <p:nvPr/>
        </p:nvPicPr>
        <p:blipFill rotWithShape="1">
          <a:blip r:embed="rId4">
            <a:alphaModFix/>
          </a:blip>
          <a:srcRect b="45120" l="14158" r="63406" t="43489"/>
          <a:stretch/>
        </p:blipFill>
        <p:spPr>
          <a:xfrm>
            <a:off x="176212" y="5005387"/>
            <a:ext cx="8772525" cy="1252537"/>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66"/>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Una Tabla Compleja vs. Varias Tablas Simples</a:t>
            </a:r>
            <a:endParaRPr/>
          </a:p>
        </p:txBody>
      </p:sp>
      <p:sp>
        <p:nvSpPr>
          <p:cNvPr id="610" name="Google Shape;610;p66"/>
          <p:cNvSpPr txBox="1"/>
          <p:nvPr/>
        </p:nvSpPr>
        <p:spPr>
          <a:xfrm>
            <a:off x="304800" y="2120900"/>
            <a:ext cx="8210550" cy="432911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Se debería relacionar esta nueva tabla con la tabla CLIENTES</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Para relacionar la tabla VENDEDORES con la tabla CLIENTES, en la tabla CLIENTES creamos un campo donde se ubica el </a:t>
            </a:r>
            <a:r>
              <a:rPr b="1" i="0" lang="en-US" sz="2000" u="none">
                <a:solidFill>
                  <a:srgbClr val="000000"/>
                </a:solidFill>
                <a:latin typeface="Arial"/>
                <a:ea typeface="Arial"/>
                <a:cs typeface="Arial"/>
                <a:sym typeface="Arial"/>
              </a:rPr>
              <a:t>Nro. de Vendedor</a:t>
            </a:r>
            <a:r>
              <a:rPr b="0" i="0" lang="en-US" sz="2000" u="none">
                <a:solidFill>
                  <a:srgbClr val="000000"/>
                </a:solidFill>
                <a:latin typeface="Arial"/>
                <a:ea typeface="Arial"/>
                <a:cs typeface="Arial"/>
                <a:sym typeface="Arial"/>
              </a:rPr>
              <a:t> que nos remitirá a los datos personales del mismo</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 A partir de esta relación, obtenemos para cada cliente, los datos del vendedor que le ha sido asignado</a:t>
            </a:r>
            <a:endParaRPr/>
          </a:p>
        </p:txBody>
      </p:sp>
      <p:sp>
        <p:nvSpPr>
          <p:cNvPr id="611" name="Google Shape;611;p66"/>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12" name="Google Shape;612;p66"/>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613" name="Google Shape;613;p66"/>
          <p:cNvPicPr preferRelativeResize="0"/>
          <p:nvPr/>
        </p:nvPicPr>
        <p:blipFill rotWithShape="1">
          <a:blip r:embed="rId3">
            <a:alphaModFix/>
          </a:blip>
          <a:srcRect b="49350" l="15364" r="64739" t="23333"/>
          <a:stretch/>
        </p:blipFill>
        <p:spPr>
          <a:xfrm>
            <a:off x="1457325" y="4092575"/>
            <a:ext cx="6397625" cy="2470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7"/>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Modelo de Datos</a:t>
            </a:r>
            <a:endParaRPr/>
          </a:p>
        </p:txBody>
      </p:sp>
      <p:sp>
        <p:nvSpPr>
          <p:cNvPr id="620" name="Google Shape;620;p67"/>
          <p:cNvSpPr txBox="1"/>
          <p:nvPr/>
        </p:nvSpPr>
        <p:spPr>
          <a:xfrm>
            <a:off x="628650" y="1990725"/>
            <a:ext cx="7581900" cy="4521200"/>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400"/>
              <a:buFont typeface="Arial"/>
              <a:buNone/>
            </a:pPr>
            <a:r>
              <a:rPr b="0" i="0" lang="en-US" sz="2400" u="none">
                <a:solidFill>
                  <a:srgbClr val="000000"/>
                </a:solidFill>
                <a:latin typeface="Arial"/>
                <a:ea typeface="Arial"/>
                <a:cs typeface="Arial"/>
                <a:sym typeface="Arial"/>
              </a:rPr>
              <a:t>Para construir una aplicación que maneje una BD es crucial el diseño de la misma: lo más importante es la elección correcta del </a:t>
            </a:r>
            <a:r>
              <a:rPr b="1" i="0" lang="en-US" sz="2400" u="none">
                <a:solidFill>
                  <a:srgbClr val="000000"/>
                </a:solidFill>
                <a:latin typeface="Arial"/>
                <a:ea typeface="Arial"/>
                <a:cs typeface="Arial"/>
                <a:sym typeface="Arial"/>
              </a:rPr>
              <a:t>Modelo de Datos</a:t>
            </a:r>
            <a:endParaRPr/>
          </a:p>
          <a:p>
            <a:pPr indent="0" lvl="0" marL="0" marR="0" rtl="0" algn="l">
              <a:lnSpc>
                <a:spcPct val="90000"/>
              </a:lnSpc>
              <a:spcBef>
                <a:spcPts val="1000"/>
              </a:spcBef>
              <a:spcAft>
                <a:spcPts val="0"/>
              </a:spcAft>
              <a:buClr>
                <a:schemeClr val="lt1"/>
              </a:buClr>
              <a:buSzPts val="800"/>
              <a:buFont typeface="Calibri"/>
              <a:buNone/>
            </a:pPr>
            <a:r>
              <a:t/>
            </a:r>
            <a:endParaRPr b="1" i="0" sz="800" u="none">
              <a:solidFill>
                <a:srgbClr val="0070C0"/>
              </a:solidFill>
              <a:latin typeface="Arial"/>
              <a:ea typeface="Arial"/>
              <a:cs typeface="Arial"/>
              <a:sym typeface="Arial"/>
            </a:endParaRPr>
          </a:p>
          <a:p>
            <a:pPr indent="0" lvl="0" marL="0" marR="0" rtl="0" algn="l">
              <a:lnSpc>
                <a:spcPct val="90000"/>
              </a:lnSpc>
              <a:spcBef>
                <a:spcPts val="1000"/>
              </a:spcBef>
              <a:spcAft>
                <a:spcPts val="0"/>
              </a:spcAft>
              <a:buClr>
                <a:srgbClr val="000000"/>
              </a:buClr>
              <a:buSzPts val="2400"/>
              <a:buFont typeface="Arial"/>
              <a:buNone/>
            </a:pPr>
            <a:r>
              <a:rPr b="1" i="0" lang="en-US" sz="2400" u="none">
                <a:solidFill>
                  <a:srgbClr val="000000"/>
                </a:solidFill>
                <a:latin typeface="Arial"/>
                <a:ea typeface="Arial"/>
                <a:cs typeface="Arial"/>
                <a:sym typeface="Arial"/>
              </a:rPr>
              <a:t>Algunas de las consideraciones a tener en cuenta al momento de hacer el diseño de la BD son:</a:t>
            </a:r>
            <a:endParaRPr/>
          </a:p>
          <a:p>
            <a:pPr indent="-228600" lvl="2" marL="1143000" marR="0" rtl="0" algn="l">
              <a:lnSpc>
                <a:spcPct val="90000"/>
              </a:lnSpc>
              <a:spcBef>
                <a:spcPts val="50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La velocidad de acceso</a:t>
            </a:r>
            <a:endParaRPr/>
          </a:p>
          <a:p>
            <a:pPr indent="-228600" lvl="2" marL="1143000" marR="0" rtl="0" algn="l">
              <a:lnSpc>
                <a:spcPct val="90000"/>
              </a:lnSpc>
              <a:spcBef>
                <a:spcPts val="50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El tamaño de la base de datos</a:t>
            </a:r>
            <a:endParaRPr/>
          </a:p>
          <a:p>
            <a:pPr indent="-228600" lvl="2" marL="1143000" marR="0" rtl="0" algn="l">
              <a:lnSpc>
                <a:spcPct val="90000"/>
              </a:lnSpc>
              <a:spcBef>
                <a:spcPts val="50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El tipo de los datos</a:t>
            </a:r>
            <a:endParaRPr/>
          </a:p>
          <a:p>
            <a:pPr indent="-228600" lvl="2" marL="1143000" marR="0" rtl="0" algn="l">
              <a:lnSpc>
                <a:spcPct val="90000"/>
              </a:lnSpc>
              <a:spcBef>
                <a:spcPts val="50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Facilidad de acceso a los datos</a:t>
            </a:r>
            <a:endParaRPr/>
          </a:p>
          <a:p>
            <a:pPr indent="-228600" lvl="2" marL="1143000" marR="0" rtl="0" algn="l">
              <a:lnSpc>
                <a:spcPct val="90000"/>
              </a:lnSpc>
              <a:spcBef>
                <a:spcPts val="500"/>
              </a:spcBef>
              <a:spcAft>
                <a:spcPts val="0"/>
              </a:spcAft>
              <a:buClr>
                <a:srgbClr val="000000"/>
              </a:buClr>
              <a:buSzPts val="2400"/>
              <a:buFont typeface="Noto Sans Symbols"/>
              <a:buChar char="✓"/>
            </a:pPr>
            <a:r>
              <a:rPr b="0" i="0" lang="en-US" sz="2400" u="none" cap="none" strike="noStrike">
                <a:solidFill>
                  <a:srgbClr val="000000"/>
                </a:solidFill>
                <a:latin typeface="Arial"/>
                <a:ea typeface="Arial"/>
                <a:cs typeface="Arial"/>
                <a:sym typeface="Arial"/>
              </a:rPr>
              <a:t>Facilidad para extraer los datos requeridos.</a:t>
            </a:r>
            <a:endParaRPr/>
          </a:p>
        </p:txBody>
      </p:sp>
      <p:sp>
        <p:nvSpPr>
          <p:cNvPr id="621" name="Google Shape;621;p6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22" name="Google Shape;622;p6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68"/>
          <p:cNvSpPr txBox="1"/>
          <p:nvPr/>
        </p:nvSpPr>
        <p:spPr>
          <a:xfrm>
            <a:off x="646112"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Modelo de Datos</a:t>
            </a:r>
            <a:endParaRPr/>
          </a:p>
        </p:txBody>
      </p:sp>
      <p:sp>
        <p:nvSpPr>
          <p:cNvPr id="629" name="Google Shape;629;p68"/>
          <p:cNvSpPr txBox="1"/>
          <p:nvPr/>
        </p:nvSpPr>
        <p:spPr>
          <a:xfrm>
            <a:off x="107950" y="1989137"/>
            <a:ext cx="8782050" cy="4422775"/>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Es un conjunto de </a:t>
            </a:r>
            <a:r>
              <a:rPr b="1" i="0" lang="en-US" sz="2600" u="none">
                <a:solidFill>
                  <a:srgbClr val="000000"/>
                </a:solidFill>
                <a:latin typeface="Arial"/>
                <a:ea typeface="Arial"/>
                <a:cs typeface="Arial"/>
                <a:sym typeface="Arial"/>
              </a:rPr>
              <a:t>conceptos</a:t>
            </a:r>
            <a:r>
              <a:rPr b="0" i="0" lang="en-US" sz="2600" u="none">
                <a:solidFill>
                  <a:srgbClr val="000000"/>
                </a:solidFill>
                <a:latin typeface="Arial"/>
                <a:ea typeface="Arial"/>
                <a:cs typeface="Arial"/>
                <a:sym typeface="Arial"/>
              </a:rPr>
              <a:t> utilizados para </a:t>
            </a:r>
            <a:r>
              <a:rPr b="0" i="0" lang="en-US" sz="2600" u="sng">
                <a:solidFill>
                  <a:srgbClr val="000000"/>
                </a:solidFill>
                <a:latin typeface="Arial"/>
                <a:ea typeface="Arial"/>
                <a:cs typeface="Arial"/>
                <a:sym typeface="Arial"/>
              </a:rPr>
              <a:t>organizar los datos </a:t>
            </a:r>
            <a:r>
              <a:rPr b="0" i="0" lang="en-US" sz="2600" u="none">
                <a:solidFill>
                  <a:srgbClr val="000000"/>
                </a:solidFill>
                <a:latin typeface="Arial"/>
                <a:ea typeface="Arial"/>
                <a:cs typeface="Arial"/>
                <a:sym typeface="Arial"/>
              </a:rPr>
              <a:t>de interés y </a:t>
            </a:r>
            <a:r>
              <a:rPr b="0" i="0" lang="en-US" sz="2600" u="sng">
                <a:solidFill>
                  <a:srgbClr val="000000"/>
                </a:solidFill>
                <a:latin typeface="Arial"/>
                <a:ea typeface="Arial"/>
                <a:cs typeface="Arial"/>
                <a:sym typeface="Arial"/>
              </a:rPr>
              <a:t>describir su estructura </a:t>
            </a:r>
            <a:r>
              <a:rPr b="0" i="0" lang="en-US" sz="2600" u="none">
                <a:solidFill>
                  <a:srgbClr val="000000"/>
                </a:solidFill>
                <a:latin typeface="Arial"/>
                <a:ea typeface="Arial"/>
                <a:cs typeface="Arial"/>
                <a:sym typeface="Arial"/>
              </a:rPr>
              <a:t>en forma comprensible para un sistema informático</a:t>
            </a:r>
            <a:endParaRPr/>
          </a:p>
          <a:p>
            <a:pPr indent="0" lvl="0" marL="0" marR="0" rtl="0" algn="just">
              <a:lnSpc>
                <a:spcPct val="80000"/>
              </a:lnSpc>
              <a:spcBef>
                <a:spcPts val="1000"/>
              </a:spcBef>
              <a:spcAft>
                <a:spcPts val="0"/>
              </a:spcAft>
              <a:buClr>
                <a:schemeClr val="lt1"/>
              </a:buClr>
              <a:buSzPts val="2600"/>
              <a:buFont typeface="Calibri"/>
              <a:buNone/>
            </a:pPr>
            <a:r>
              <a:t/>
            </a:r>
            <a:endParaRPr b="0" i="0" sz="2600" u="none">
              <a:solidFill>
                <a:srgbClr val="000000"/>
              </a:solidFill>
              <a:latin typeface="Arial"/>
              <a:ea typeface="Arial"/>
              <a:cs typeface="Arial"/>
              <a:sym typeface="Arial"/>
            </a:endParaRPr>
          </a:p>
          <a:p>
            <a:pPr indent="0" lvl="0" marL="0" marR="0" rtl="0" algn="just">
              <a:lnSpc>
                <a:spcPct val="80000"/>
              </a:lnSpc>
              <a:spcBef>
                <a:spcPts val="1000"/>
              </a:spcBef>
              <a:spcAft>
                <a:spcPts val="0"/>
              </a:spcAft>
              <a:buClr>
                <a:schemeClr val="lt1"/>
              </a:buClr>
              <a:buSzPts val="2600"/>
              <a:buFont typeface="Calibri"/>
              <a:buNone/>
            </a:pPr>
            <a:r>
              <a:t/>
            </a:r>
            <a:endParaRPr b="0" i="0" sz="2600" u="none">
              <a:solidFill>
                <a:srgbClr val="000000"/>
              </a:solidFill>
              <a:latin typeface="Arial"/>
              <a:ea typeface="Arial"/>
              <a:cs typeface="Arial"/>
              <a:sym typeface="Arial"/>
            </a:endParaRPr>
          </a:p>
          <a:p>
            <a:pPr indent="0" lvl="0" marL="0" marR="0" rtl="0" algn="just">
              <a:lnSpc>
                <a:spcPct val="80000"/>
              </a:lnSpc>
              <a:spcBef>
                <a:spcPts val="1000"/>
              </a:spcBef>
              <a:spcAft>
                <a:spcPts val="0"/>
              </a:spcAft>
              <a:buClr>
                <a:schemeClr val="lt1"/>
              </a:buClr>
              <a:buSzPts val="2600"/>
              <a:buFont typeface="Calibri"/>
              <a:buNone/>
            </a:pPr>
            <a:r>
              <a:t/>
            </a:r>
            <a:endParaRPr b="0" i="0" sz="2600" u="none">
              <a:solidFill>
                <a:srgbClr val="000000"/>
              </a:solidFill>
              <a:latin typeface="Arial"/>
              <a:ea typeface="Arial"/>
              <a:cs typeface="Arial"/>
              <a:sym typeface="Arial"/>
            </a:endParaRPr>
          </a:p>
          <a:p>
            <a:pPr indent="0" lvl="0" marL="0" marR="0" rtl="0" algn="just">
              <a:lnSpc>
                <a:spcPct val="80000"/>
              </a:lnSpc>
              <a:spcBef>
                <a:spcPts val="1000"/>
              </a:spcBef>
              <a:spcAft>
                <a:spcPts val="0"/>
              </a:spcAft>
              <a:buClr>
                <a:schemeClr val="lt1"/>
              </a:buClr>
              <a:buSzPts val="2600"/>
              <a:buFont typeface="Calibri"/>
              <a:buNone/>
            </a:pPr>
            <a:r>
              <a:t/>
            </a:r>
            <a:endParaRPr b="0" i="0" sz="2600" u="none">
              <a:solidFill>
                <a:srgbClr val="000000"/>
              </a:solidFill>
              <a:latin typeface="Arial"/>
              <a:ea typeface="Arial"/>
              <a:cs typeface="Arial"/>
              <a:sym typeface="Arial"/>
            </a:endParaRPr>
          </a:p>
          <a:p>
            <a:pPr indent="0" lvl="0" marL="0" marR="0" rtl="0" algn="just">
              <a:lnSpc>
                <a:spcPct val="80000"/>
              </a:lnSpc>
              <a:spcBef>
                <a:spcPts val="100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Es una "descripción" de algo conocido como </a:t>
            </a:r>
            <a:r>
              <a:rPr b="0" i="1" lang="en-US" sz="2600" u="none">
                <a:solidFill>
                  <a:srgbClr val="000000"/>
                </a:solidFill>
                <a:latin typeface="Arial"/>
                <a:ea typeface="Arial"/>
                <a:cs typeface="Arial"/>
                <a:sym typeface="Arial"/>
              </a:rPr>
              <a:t>contenedor</a:t>
            </a:r>
            <a:r>
              <a:rPr b="0" i="0" lang="en-US" sz="2600" u="none">
                <a:solidFill>
                  <a:srgbClr val="000000"/>
                </a:solidFill>
                <a:latin typeface="Arial"/>
                <a:ea typeface="Arial"/>
                <a:cs typeface="Arial"/>
                <a:sym typeface="Arial"/>
              </a:rPr>
              <a:t> de datos (donde se guarda la información), así como de los métodos para almacenar y recuperar información de esos contenedores</a:t>
            </a:r>
            <a:endParaRPr/>
          </a:p>
        </p:txBody>
      </p:sp>
      <p:sp>
        <p:nvSpPr>
          <p:cNvPr id="630" name="Google Shape;630;p6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31" name="Google Shape;631;p6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632" name="Google Shape;632;p68"/>
          <p:cNvPicPr preferRelativeResize="0"/>
          <p:nvPr/>
        </p:nvPicPr>
        <p:blipFill rotWithShape="1">
          <a:blip r:embed="rId3">
            <a:alphaModFix/>
          </a:blip>
          <a:srcRect b="31635" l="31094" r="61718" t="35278"/>
          <a:stretch/>
        </p:blipFill>
        <p:spPr>
          <a:xfrm>
            <a:off x="3724275" y="2995612"/>
            <a:ext cx="1314450" cy="17018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sp>
        <p:nvSpPr>
          <p:cNvPr id="638" name="Google Shape;638;p69"/>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Modelo de Datos</a:t>
            </a:r>
            <a:endParaRPr/>
          </a:p>
        </p:txBody>
      </p:sp>
      <p:sp>
        <p:nvSpPr>
          <p:cNvPr id="639" name="Google Shape;639;p69"/>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Hay dos tipos de Modelos de Datos: </a:t>
            </a:r>
            <a:endParaRPr/>
          </a:p>
          <a:p>
            <a:pPr indent="-165100" lvl="0" marL="0" marR="0" rtl="0" algn="l">
              <a:lnSpc>
                <a:spcPct val="90000"/>
              </a:lnSpc>
              <a:spcBef>
                <a:spcPts val="1000"/>
              </a:spcBef>
              <a:spcAft>
                <a:spcPts val="0"/>
              </a:spcAft>
              <a:buClr>
                <a:srgbClr val="0070C0"/>
              </a:buClr>
              <a:buSzPts val="2600"/>
              <a:buFont typeface="Noto Sans Symbols"/>
              <a:buChar char="✓"/>
            </a:pPr>
            <a:r>
              <a:rPr b="1" i="0" lang="en-US" sz="2600" u="none">
                <a:solidFill>
                  <a:srgbClr val="0070C0"/>
                </a:solidFill>
                <a:latin typeface="Arial"/>
                <a:ea typeface="Arial"/>
                <a:cs typeface="Arial"/>
                <a:sym typeface="Arial"/>
              </a:rPr>
              <a:t>Modelos Conceptuales </a:t>
            </a:r>
            <a:endParaRPr/>
          </a:p>
          <a:p>
            <a:pPr indent="0" lvl="0" marL="0" marR="0" rtl="0" algn="l">
              <a:lnSpc>
                <a:spcPct val="90000"/>
              </a:lnSpc>
              <a:spcBef>
                <a:spcPts val="1000"/>
              </a:spcBef>
              <a:spcAft>
                <a:spcPts val="0"/>
              </a:spcAft>
              <a:buClr>
                <a:schemeClr val="lt1"/>
              </a:buClr>
              <a:buSzPts val="2600"/>
              <a:buFont typeface="Calibri"/>
              <a:buNone/>
            </a:pPr>
            <a:r>
              <a:t/>
            </a:r>
            <a:endParaRPr b="1" i="0" sz="2600" u="none">
              <a:solidFill>
                <a:srgbClr val="0070C0"/>
              </a:solidFill>
              <a:latin typeface="Arial"/>
              <a:ea typeface="Arial"/>
              <a:cs typeface="Arial"/>
              <a:sym typeface="Arial"/>
            </a:endParaRPr>
          </a:p>
          <a:p>
            <a:pPr indent="0" lvl="0" marL="0" marR="0" rtl="0" algn="l">
              <a:lnSpc>
                <a:spcPct val="90000"/>
              </a:lnSpc>
              <a:spcBef>
                <a:spcPts val="1000"/>
              </a:spcBef>
              <a:spcAft>
                <a:spcPts val="0"/>
              </a:spcAft>
              <a:buClr>
                <a:schemeClr val="lt1"/>
              </a:buClr>
              <a:buSzPts val="2600"/>
              <a:buFont typeface="Calibri"/>
              <a:buNone/>
            </a:pPr>
            <a:r>
              <a:t/>
            </a:r>
            <a:endParaRPr b="1" i="0" sz="2600" u="none">
              <a:solidFill>
                <a:srgbClr val="0070C0"/>
              </a:solidFill>
              <a:latin typeface="Arial"/>
              <a:ea typeface="Arial"/>
              <a:cs typeface="Arial"/>
              <a:sym typeface="Arial"/>
            </a:endParaRPr>
          </a:p>
          <a:p>
            <a:pPr indent="0" lvl="0" marL="0" marR="0" rtl="0" algn="l">
              <a:lnSpc>
                <a:spcPct val="90000"/>
              </a:lnSpc>
              <a:spcBef>
                <a:spcPts val="1000"/>
              </a:spcBef>
              <a:spcAft>
                <a:spcPts val="0"/>
              </a:spcAft>
              <a:buClr>
                <a:schemeClr val="lt1"/>
              </a:buClr>
              <a:buSzPts val="2600"/>
              <a:buFont typeface="Calibri"/>
              <a:buNone/>
            </a:pPr>
            <a:r>
              <a:t/>
            </a:r>
            <a:endParaRPr b="1" i="0" sz="2600" u="none">
              <a:solidFill>
                <a:srgbClr val="0070C0"/>
              </a:solidFill>
              <a:latin typeface="Arial"/>
              <a:ea typeface="Arial"/>
              <a:cs typeface="Arial"/>
              <a:sym typeface="Arial"/>
            </a:endParaRPr>
          </a:p>
          <a:p>
            <a:pPr indent="-165100" lvl="0" marL="0" marR="0" rtl="0" algn="l">
              <a:lnSpc>
                <a:spcPct val="90000"/>
              </a:lnSpc>
              <a:spcBef>
                <a:spcPts val="1000"/>
              </a:spcBef>
              <a:spcAft>
                <a:spcPts val="0"/>
              </a:spcAft>
              <a:buClr>
                <a:srgbClr val="0070C0"/>
              </a:buClr>
              <a:buSzPts val="2600"/>
              <a:buFont typeface="Noto Sans Symbols"/>
              <a:buChar char="✓"/>
            </a:pPr>
            <a:r>
              <a:rPr b="1" i="0" lang="en-US" sz="2600" u="none">
                <a:solidFill>
                  <a:srgbClr val="0070C0"/>
                </a:solidFill>
                <a:latin typeface="Arial"/>
                <a:ea typeface="Arial"/>
                <a:cs typeface="Arial"/>
                <a:sym typeface="Arial"/>
              </a:rPr>
              <a:t>Modelos Lógicos</a:t>
            </a:r>
            <a:endParaRPr/>
          </a:p>
        </p:txBody>
      </p:sp>
      <p:sp>
        <p:nvSpPr>
          <p:cNvPr id="640" name="Google Shape;640;p69"/>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41" name="Google Shape;641;p69"/>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642" name="Google Shape;642;p69"/>
          <p:cNvPicPr preferRelativeResize="0"/>
          <p:nvPr/>
        </p:nvPicPr>
        <p:blipFill/>
        <p:spPr>
          <a:xfrm>
            <a:off x="546947" y="3003550"/>
            <a:ext cx="1595400" cy="1595400"/>
          </a:xfrm>
          <a:prstGeom prst="rect">
            <a:avLst/>
          </a:prstGeom>
          <a:solidFill>
            <a:srgbClr val="FFFFFF"/>
          </a:solidFill>
          <a:ln>
            <a:noFill/>
          </a:ln>
        </p:spPr>
      </p:pic>
      <p:sp>
        <p:nvSpPr>
          <p:cNvPr id="643" name="Google Shape;643;p69"/>
          <p:cNvSpPr txBox="1"/>
          <p:nvPr/>
        </p:nvSpPr>
        <p:spPr>
          <a:xfrm rot="-239974">
            <a:off x="2232025" y="3167074"/>
            <a:ext cx="3729082" cy="1079629"/>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Se utilizan para representar la realidad a un nivel alto de abstracción; construir, de forma fácil de entender, una descripción de la realidad .</a:t>
            </a:r>
            <a:endParaRPr/>
          </a:p>
        </p:txBody>
      </p:sp>
      <p:pic>
        <p:nvPicPr>
          <p:cNvPr id="644" name="Google Shape;644;p69"/>
          <p:cNvPicPr preferRelativeResize="0"/>
          <p:nvPr/>
        </p:nvPicPr>
        <p:blipFill/>
        <p:spPr>
          <a:xfrm>
            <a:off x="501650" y="4992675"/>
            <a:ext cx="1640700" cy="1582800"/>
          </a:xfrm>
          <a:prstGeom prst="rect">
            <a:avLst/>
          </a:prstGeom>
          <a:solidFill>
            <a:srgbClr val="FFFFFF"/>
          </a:solidFill>
          <a:ln>
            <a:noFill/>
          </a:ln>
        </p:spPr>
      </p:pic>
      <p:sp>
        <p:nvSpPr>
          <p:cNvPr id="645" name="Google Shape;645;p69"/>
          <p:cNvSpPr txBox="1"/>
          <p:nvPr/>
        </p:nvSpPr>
        <p:spPr>
          <a:xfrm rot="-240004">
            <a:off x="2199119" y="5367345"/>
            <a:ext cx="4094174" cy="833335"/>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600"/>
              <a:buFont typeface="Calibri"/>
              <a:buNone/>
            </a:pPr>
            <a:r>
              <a:rPr b="0" i="0" lang="en-US" sz="1600" u="none">
                <a:solidFill>
                  <a:srgbClr val="000000"/>
                </a:solidFill>
                <a:latin typeface="Calibri"/>
                <a:ea typeface="Calibri"/>
                <a:cs typeface="Calibri"/>
                <a:sym typeface="Calibri"/>
              </a:rPr>
              <a:t>Donde las descripciones de los datos tienen una correspondencia con la estructura física de la base de datos..</a:t>
            </a:r>
            <a:endParaRPr/>
          </a:p>
        </p:txBody>
      </p:sp>
      <p:grpSp>
        <p:nvGrpSpPr>
          <p:cNvPr id="646" name="Google Shape;646;p69"/>
          <p:cNvGrpSpPr/>
          <p:nvPr/>
        </p:nvGrpSpPr>
        <p:grpSpPr>
          <a:xfrm>
            <a:off x="6350000" y="4063357"/>
            <a:ext cx="2616908" cy="1411930"/>
            <a:chOff x="5978525" y="3580757"/>
            <a:chExt cx="2616908" cy="1411930"/>
          </a:xfrm>
        </p:grpSpPr>
        <p:pic>
          <p:nvPicPr>
            <p:cNvPr id="647" name="Google Shape;647;p69"/>
            <p:cNvPicPr preferRelativeResize="0"/>
            <p:nvPr/>
          </p:nvPicPr>
          <p:blipFill rotWithShape="1">
            <a:blip r:embed="rId3">
              <a:alphaModFix/>
            </a:blip>
            <a:srcRect b="0" l="0" r="0" t="0"/>
            <a:stretch/>
          </p:blipFill>
          <p:spPr>
            <a:xfrm rot="-1020000">
              <a:off x="7740650" y="3673475"/>
              <a:ext cx="754062" cy="801687"/>
            </a:xfrm>
            <a:prstGeom prst="rect">
              <a:avLst/>
            </a:prstGeom>
            <a:noFill/>
            <a:ln>
              <a:noFill/>
            </a:ln>
          </p:spPr>
        </p:pic>
        <p:pic>
          <p:nvPicPr>
            <p:cNvPr id="648" name="Google Shape;648;p69"/>
            <p:cNvPicPr preferRelativeResize="0"/>
            <p:nvPr/>
          </p:nvPicPr>
          <p:blipFill rotWithShape="1">
            <a:blip r:embed="rId4">
              <a:alphaModFix/>
            </a:blip>
            <a:srcRect b="0" l="0" r="0" t="0"/>
            <a:stretch/>
          </p:blipFill>
          <p:spPr>
            <a:xfrm>
              <a:off x="5978525" y="3892550"/>
              <a:ext cx="1679575" cy="1100137"/>
            </a:xfrm>
            <a:prstGeom prst="rect">
              <a:avLst/>
            </a:prstGeom>
            <a:noFill/>
            <a:ln>
              <a:noFill/>
            </a:ln>
          </p:spPr>
        </p:pic>
        <p:pic>
          <p:nvPicPr>
            <p:cNvPr id="649" name="Google Shape;649;p69"/>
            <p:cNvPicPr preferRelativeResize="0"/>
            <p:nvPr/>
          </p:nvPicPr>
          <p:blipFill rotWithShape="1">
            <a:blip r:embed="rId3">
              <a:alphaModFix/>
            </a:blip>
            <a:srcRect b="0" l="0" r="0" t="0"/>
            <a:stretch/>
          </p:blipFill>
          <p:spPr>
            <a:xfrm rot="-180000">
              <a:off x="7572375" y="4116387"/>
              <a:ext cx="754062" cy="801687"/>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70"/>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Los Modelos Conceptuales se transforman en </a:t>
            </a:r>
            <a:r>
              <a:rPr b="1" i="0" lang="en-US" sz="2400" u="none">
                <a:solidFill>
                  <a:srgbClr val="000000"/>
                </a:solidFill>
                <a:latin typeface="Arial"/>
                <a:ea typeface="Arial"/>
                <a:cs typeface="Arial"/>
                <a:sym typeface="Arial"/>
              </a:rPr>
              <a:t>Esquemas Conceptuales </a:t>
            </a:r>
            <a:r>
              <a:rPr b="0" i="0" lang="en-US" sz="2400" u="none">
                <a:solidFill>
                  <a:srgbClr val="000000"/>
                </a:solidFill>
                <a:latin typeface="Arial"/>
                <a:ea typeface="Arial"/>
                <a:cs typeface="Arial"/>
                <a:sym typeface="Arial"/>
              </a:rPr>
              <a:t>que posteriormente tendrá otra transformación que pueda interpretar la BD</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Luego se transforma el Esquema Conceptual en un </a:t>
            </a:r>
            <a:r>
              <a:rPr b="1" i="0" lang="en-US" sz="2400" u="none">
                <a:solidFill>
                  <a:srgbClr val="000000"/>
                </a:solidFill>
                <a:latin typeface="Arial"/>
                <a:ea typeface="Arial"/>
                <a:cs typeface="Arial"/>
                <a:sym typeface="Arial"/>
              </a:rPr>
              <a:t>Esquema Lógico, </a:t>
            </a:r>
            <a:r>
              <a:rPr b="0" i="0" lang="en-US" sz="2400" u="none">
                <a:solidFill>
                  <a:srgbClr val="000000"/>
                </a:solidFill>
                <a:latin typeface="Arial"/>
                <a:ea typeface="Arial"/>
                <a:cs typeface="Arial"/>
                <a:sym typeface="Arial"/>
              </a:rPr>
              <a:t>que sí puede interpretar la BD</a:t>
            </a:r>
            <a:endParaRPr/>
          </a:p>
        </p:txBody>
      </p:sp>
      <p:pic>
        <p:nvPicPr>
          <p:cNvPr id="656" name="Google Shape;656;p70"/>
          <p:cNvPicPr preferRelativeResize="0"/>
          <p:nvPr/>
        </p:nvPicPr>
        <p:blipFill/>
        <p:spPr>
          <a:xfrm>
            <a:off x="1817575" y="4628100"/>
            <a:ext cx="1728300" cy="1728300"/>
          </a:xfrm>
          <a:prstGeom prst="rect">
            <a:avLst/>
          </a:prstGeom>
          <a:solidFill>
            <a:srgbClr val="FFFFFF"/>
          </a:solidFill>
          <a:ln>
            <a:noFill/>
          </a:ln>
        </p:spPr>
      </p:pic>
      <p:sp>
        <p:nvSpPr>
          <p:cNvPr id="657" name="Google Shape;657;p70"/>
          <p:cNvSpPr txBox="1"/>
          <p:nvPr/>
        </p:nvSpPr>
        <p:spPr>
          <a:xfrm rot="-244273">
            <a:off x="3605556" y="4819666"/>
            <a:ext cx="3578022" cy="1203656"/>
          </a:xfrm>
          <a:prstGeom prst="rect">
            <a:avLst/>
          </a:prstGeom>
          <a:noFill/>
          <a:ln>
            <a:noFill/>
          </a:ln>
        </p:spPr>
        <p:txBody>
          <a:bodyPr anchorCtr="0" anchor="t" bIns="46800" lIns="90000" spcFirstLastPara="1" rIns="90000" wrap="square" tIns="46800">
            <a:noAutofit/>
          </a:bodyPr>
          <a:lstStyle/>
          <a:p>
            <a:pPr indent="0" lvl="0" marL="0" marR="0" rtl="0" algn="l">
              <a:lnSpc>
                <a:spcPct val="100000"/>
              </a:lnSpc>
              <a:spcBef>
                <a:spcPts val="0"/>
              </a:spcBef>
              <a:spcAft>
                <a:spcPts val="0"/>
              </a:spcAft>
              <a:buClr>
                <a:srgbClr val="000000"/>
              </a:buClr>
              <a:buSzPts val="1800"/>
              <a:buFont typeface="Calibri"/>
              <a:buNone/>
            </a:pPr>
            <a:r>
              <a:rPr b="0" i="0" lang="en-US" sz="1800" u="none">
                <a:solidFill>
                  <a:srgbClr val="000000"/>
                </a:solidFill>
                <a:latin typeface="Calibri"/>
                <a:ea typeface="Calibri"/>
                <a:cs typeface="Calibri"/>
                <a:sym typeface="Calibri"/>
              </a:rPr>
              <a:t>Un esquema es un conjunto de representaciones lingüísticas o gráficas que </a:t>
            </a:r>
            <a:r>
              <a:rPr b="1" i="0" lang="en-US" sz="1800" u="none">
                <a:solidFill>
                  <a:srgbClr val="000000"/>
                </a:solidFill>
                <a:latin typeface="Calibri"/>
                <a:ea typeface="Calibri"/>
                <a:cs typeface="Calibri"/>
                <a:sym typeface="Calibri"/>
              </a:rPr>
              <a:t>describen</a:t>
            </a:r>
            <a:r>
              <a:rPr b="0" i="0" lang="en-US" sz="1800" u="none">
                <a:solidFill>
                  <a:srgbClr val="000000"/>
                </a:solidFill>
                <a:latin typeface="Calibri"/>
                <a:ea typeface="Calibri"/>
                <a:cs typeface="Calibri"/>
                <a:sym typeface="Calibri"/>
              </a:rPr>
              <a:t> la estructura de los datos de interés</a:t>
            </a:r>
            <a:endParaRPr/>
          </a:p>
        </p:txBody>
      </p:sp>
      <p:sp>
        <p:nvSpPr>
          <p:cNvPr id="658" name="Google Shape;658;p70"/>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Modelo de Datos</a:t>
            </a:r>
            <a:endParaRPr/>
          </a:p>
        </p:txBody>
      </p:sp>
      <p:sp>
        <p:nvSpPr>
          <p:cNvPr id="659" name="Google Shape;659;p70"/>
          <p:cNvSpPr txBox="1"/>
          <p:nvPr/>
        </p:nvSpPr>
        <p:spPr>
          <a:xfrm>
            <a:off x="0" y="6575425"/>
            <a:ext cx="3086100" cy="365100"/>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60" name="Google Shape;660;p7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71"/>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Diseño de Bases de Datos</a:t>
            </a:r>
            <a:endParaRPr/>
          </a:p>
        </p:txBody>
      </p:sp>
      <p:sp>
        <p:nvSpPr>
          <p:cNvPr id="667" name="Google Shape;667;p71"/>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Es el proceso por el que se determina la </a:t>
            </a:r>
            <a:r>
              <a:rPr b="1" i="0" lang="en-US" sz="2400" u="none">
                <a:solidFill>
                  <a:srgbClr val="000000"/>
                </a:solidFill>
                <a:latin typeface="Arial"/>
                <a:ea typeface="Arial"/>
                <a:cs typeface="Arial"/>
                <a:sym typeface="Arial"/>
              </a:rPr>
              <a:t>organización</a:t>
            </a:r>
            <a:r>
              <a:rPr b="0" i="0" lang="en-US" sz="2400" u="none">
                <a:solidFill>
                  <a:srgbClr val="000000"/>
                </a:solidFill>
                <a:latin typeface="Arial"/>
                <a:ea typeface="Arial"/>
                <a:cs typeface="Arial"/>
                <a:sym typeface="Arial"/>
              </a:rPr>
              <a:t> de una BD, incluidos </a:t>
            </a:r>
            <a:r>
              <a:rPr b="0" i="1" lang="en-US" sz="2400" u="none">
                <a:solidFill>
                  <a:srgbClr val="000000"/>
                </a:solidFill>
                <a:latin typeface="Arial"/>
                <a:ea typeface="Arial"/>
                <a:cs typeface="Arial"/>
                <a:sym typeface="Arial"/>
              </a:rPr>
              <a:t>su estructura, contenido y las aplicaciones </a:t>
            </a:r>
            <a:r>
              <a:rPr b="0" i="0" lang="en-US" sz="2400" u="none">
                <a:solidFill>
                  <a:srgbClr val="000000"/>
                </a:solidFill>
                <a:latin typeface="Arial"/>
                <a:ea typeface="Arial"/>
                <a:cs typeface="Arial"/>
                <a:sym typeface="Arial"/>
              </a:rPr>
              <a:t>que se han de desarrollar</a:t>
            </a:r>
            <a:endParaRPr/>
          </a:p>
          <a:p>
            <a:pPr indent="-228600" lvl="0" marL="228600" marR="0" rtl="0" algn="just">
              <a:lnSpc>
                <a:spcPct val="10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Desempeña un papel central en el empleo de los recursos de datos en la mayoría de las organizaciones</a:t>
            </a:r>
            <a:endParaRPr/>
          </a:p>
          <a:p>
            <a:pPr indent="-228600" lvl="0" marL="228600" marR="0" rtl="0" algn="just">
              <a:lnSpc>
                <a:spcPct val="10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Ha pasado a constituir parte de la </a:t>
            </a:r>
            <a:r>
              <a:rPr b="1" i="0" lang="en-US" sz="2400" u="none">
                <a:solidFill>
                  <a:srgbClr val="000000"/>
                </a:solidFill>
                <a:latin typeface="Arial"/>
                <a:ea typeface="Arial"/>
                <a:cs typeface="Arial"/>
                <a:sym typeface="Arial"/>
              </a:rPr>
              <a:t>formación general de los informáticos</a:t>
            </a:r>
            <a:r>
              <a:rPr b="0" i="0" lang="en-US" sz="2400" u="none">
                <a:solidFill>
                  <a:srgbClr val="000000"/>
                </a:solidFill>
                <a:latin typeface="Arial"/>
                <a:ea typeface="Arial"/>
                <a:cs typeface="Arial"/>
                <a:sym typeface="Arial"/>
              </a:rPr>
              <a:t>, en el mismo nivel que la capacidad de construir algoritmos usando un lenguaje de programación convencional</a:t>
            </a:r>
            <a:endParaRPr/>
          </a:p>
        </p:txBody>
      </p:sp>
      <p:sp>
        <p:nvSpPr>
          <p:cNvPr id="668" name="Google Shape;668;p71"/>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69" name="Google Shape;669;p7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4" name="Shape 674"/>
        <p:cNvGrpSpPr/>
        <p:nvPr/>
      </p:nvGrpSpPr>
      <p:grpSpPr>
        <a:xfrm>
          <a:off x="0" y="0"/>
          <a:ext cx="0" cy="0"/>
          <a:chOff x="0" y="0"/>
          <a:chExt cx="0" cy="0"/>
        </a:xfrm>
      </p:grpSpPr>
      <p:sp>
        <p:nvSpPr>
          <p:cNvPr id="675" name="Google Shape;675;p72"/>
          <p:cNvSpPr txBox="1"/>
          <p:nvPr/>
        </p:nvSpPr>
        <p:spPr>
          <a:xfrm>
            <a:off x="628650" y="7096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 NoSQL</a:t>
            </a:r>
            <a:endParaRPr/>
          </a:p>
        </p:txBody>
      </p:sp>
      <p:sp>
        <p:nvSpPr>
          <p:cNvPr id="676" name="Google Shape;676;p72"/>
          <p:cNvSpPr txBox="1"/>
          <p:nvPr/>
        </p:nvSpPr>
        <p:spPr>
          <a:xfrm>
            <a:off x="514350" y="1949450"/>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Con la llegada de Internet, los servicios en la nube y millones de usuarios, también llegaron los problemas de alta escalabilidad </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Se pueden adaptar los modelos relacionales para hacerlos escalar en entornos difíciles pero se hacen cada vez menos intuitivos</a:t>
            </a:r>
            <a:endParaRPr/>
          </a:p>
          <a:p>
            <a:pPr indent="-228600" lvl="0" marL="228600" marR="0" rtl="0" algn="just">
              <a:lnSpc>
                <a:spcPct val="90000"/>
              </a:lnSpc>
              <a:spcBef>
                <a:spcPts val="1000"/>
              </a:spcBef>
              <a:spcAft>
                <a:spcPts val="0"/>
              </a:spcAft>
              <a:buClr>
                <a:srgbClr val="000000"/>
              </a:buClr>
              <a:buSzPts val="2000"/>
              <a:buFont typeface="Arial"/>
              <a:buChar char="•"/>
            </a:pPr>
            <a:r>
              <a:rPr b="1" i="0" lang="en-US" sz="2000" u="none">
                <a:solidFill>
                  <a:srgbClr val="000000"/>
                </a:solidFill>
                <a:latin typeface="Arial"/>
                <a:ea typeface="Arial"/>
                <a:cs typeface="Arial"/>
                <a:sym typeface="Arial"/>
              </a:rPr>
              <a:t>NoSQL</a:t>
            </a:r>
            <a:r>
              <a:rPr b="0" i="0" lang="en-US" sz="2000" u="none">
                <a:solidFill>
                  <a:srgbClr val="000000"/>
                </a:solidFill>
                <a:latin typeface="Arial"/>
                <a:ea typeface="Arial"/>
                <a:cs typeface="Arial"/>
                <a:sym typeface="Arial"/>
              </a:rPr>
              <a:t> es un término que describe BD no relacionales de alto desempeño</a:t>
            </a:r>
            <a:endParaRPr/>
          </a:p>
        </p:txBody>
      </p:sp>
      <p:sp>
        <p:nvSpPr>
          <p:cNvPr id="677" name="Google Shape;677;p72"/>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78" name="Google Shape;678;p72"/>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679" name="Google Shape;679;p72"/>
          <p:cNvPicPr preferRelativeResize="0"/>
          <p:nvPr/>
        </p:nvPicPr>
        <p:blipFill rotWithShape="1">
          <a:blip r:embed="rId3">
            <a:alphaModFix/>
          </a:blip>
          <a:srcRect b="0" l="0" r="0" t="0"/>
          <a:stretch/>
        </p:blipFill>
        <p:spPr>
          <a:xfrm>
            <a:off x="1876425" y="4481512"/>
            <a:ext cx="5454650" cy="1819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73"/>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Las </a:t>
            </a:r>
            <a:r>
              <a:rPr b="1" i="0" lang="en-US" sz="2600" u="none">
                <a:solidFill>
                  <a:srgbClr val="000000"/>
                </a:solidFill>
                <a:latin typeface="Arial"/>
                <a:ea typeface="Arial"/>
                <a:cs typeface="Arial"/>
                <a:sym typeface="Arial"/>
              </a:rPr>
              <a:t>BD NoSQL </a:t>
            </a:r>
            <a:r>
              <a:rPr b="0" i="0" lang="en-US" sz="2600" u="none">
                <a:solidFill>
                  <a:srgbClr val="000000"/>
                </a:solidFill>
                <a:latin typeface="Arial"/>
                <a:ea typeface="Arial"/>
                <a:cs typeface="Arial"/>
                <a:sym typeface="Arial"/>
              </a:rPr>
              <a:t>intentan atacar este problema proponiendo una estructura de almacenamiento más versátil a costa de perder ciertas funcionalidades de las BD relacionales:</a:t>
            </a:r>
            <a:endParaRPr/>
          </a:p>
          <a:p>
            <a:pPr indent="-228600" lvl="1" marL="685800" marR="0" rtl="0" algn="just">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manejo de transacciones</a:t>
            </a:r>
            <a:endParaRPr/>
          </a:p>
          <a:p>
            <a:pPr indent="-228600" lvl="1" marL="685800" marR="0" rtl="0" algn="just">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incapacidad de ejecutar consultas a más de dos tablas</a:t>
            </a:r>
            <a:endParaRPr/>
          </a:p>
          <a:p>
            <a:pPr indent="-228600" lvl="1" marL="685800" marR="0" rtl="0" algn="just">
              <a:lnSpc>
                <a:spcPct val="90000"/>
              </a:lnSpc>
              <a:spcBef>
                <a:spcPts val="500"/>
              </a:spcBef>
              <a:spcAft>
                <a:spcPts val="0"/>
              </a:spcAft>
              <a:buClr>
                <a:srgbClr val="000000"/>
              </a:buClr>
              <a:buSzPts val="2400"/>
              <a:buFont typeface="Arial"/>
              <a:buChar char="•"/>
            </a:pPr>
            <a:r>
              <a:rPr b="0" i="0" lang="en-US" sz="2400" u="none" cap="none" strike="noStrike">
                <a:solidFill>
                  <a:srgbClr val="000000"/>
                </a:solidFill>
                <a:latin typeface="Arial"/>
                <a:ea typeface="Arial"/>
                <a:cs typeface="Arial"/>
                <a:sym typeface="Arial"/>
              </a:rPr>
              <a:t>duplicidad de datos</a:t>
            </a:r>
            <a:endParaRPr/>
          </a:p>
          <a:p>
            <a:pPr indent="-228600" lvl="0" marL="228600" marR="0" rtl="0" algn="just">
              <a:lnSpc>
                <a:spcPct val="9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Las </a:t>
            </a:r>
            <a:r>
              <a:rPr b="1" i="0" lang="en-US" sz="2600" u="none">
                <a:solidFill>
                  <a:srgbClr val="000000"/>
                </a:solidFill>
                <a:latin typeface="Arial"/>
                <a:ea typeface="Arial"/>
                <a:cs typeface="Arial"/>
                <a:sym typeface="Arial"/>
              </a:rPr>
              <a:t>BD NoSQL no imponen</a:t>
            </a:r>
            <a:r>
              <a:rPr b="0" i="0" lang="en-US" sz="2600" u="none">
                <a:solidFill>
                  <a:srgbClr val="000000"/>
                </a:solidFill>
                <a:latin typeface="Arial"/>
                <a:ea typeface="Arial"/>
                <a:cs typeface="Arial"/>
                <a:sym typeface="Arial"/>
              </a:rPr>
              <a:t> una estructura de datos y pueden almacenar los </a:t>
            </a:r>
            <a:r>
              <a:rPr b="1" i="0" lang="en-US" sz="2600" u="none">
                <a:solidFill>
                  <a:srgbClr val="000000"/>
                </a:solidFill>
                <a:latin typeface="Arial"/>
                <a:ea typeface="Arial"/>
                <a:cs typeface="Arial"/>
                <a:sym typeface="Arial"/>
              </a:rPr>
              <a:t>datos en diferentes formatos</a:t>
            </a:r>
            <a:endParaRPr/>
          </a:p>
        </p:txBody>
      </p:sp>
      <p:sp>
        <p:nvSpPr>
          <p:cNvPr id="686" name="Google Shape;686;p7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687" name="Google Shape;687;p7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688" name="Google Shape;688;p73"/>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Bases de Datos NoSQL</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74"/>
          <p:cNvSpPr txBox="1"/>
          <p:nvPr>
            <p:ph type="title"/>
          </p:nvPr>
        </p:nvSpPr>
        <p:spPr>
          <a:xfrm>
            <a:off x="628663" y="275700"/>
            <a:ext cx="7886700" cy="1220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Preguntas de Repaso 1</a:t>
            </a:r>
            <a:endParaRPr/>
          </a:p>
        </p:txBody>
      </p:sp>
      <p:sp>
        <p:nvSpPr>
          <p:cNvPr id="695" name="Google Shape;695;p74"/>
          <p:cNvSpPr txBox="1"/>
          <p:nvPr>
            <p:ph idx="1" type="body"/>
          </p:nvPr>
        </p:nvSpPr>
        <p:spPr>
          <a:xfrm>
            <a:off x="628650" y="1530725"/>
            <a:ext cx="7886700" cy="49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30"/>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44" name="Google Shape;244;p30"/>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30000"/>
              </a:lnSpc>
              <a:spcBef>
                <a:spcPts val="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En los comienzos de la computación como el objetivo era la resolución de problemas, se prestaba poca consideración al almacenamiento de datos</a:t>
            </a:r>
            <a:endParaRPr/>
          </a:p>
          <a:p>
            <a:pPr indent="-228600" lvl="0" marL="228600" marR="0" rtl="0" algn="just">
              <a:lnSpc>
                <a:spcPct val="13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Normalmente se archivaban en un formato específico (no-estándar) para cada aplicación. En otras palabras, cada programador trabajaba con un formato de datos propio</a:t>
            </a:r>
            <a:endParaRPr/>
          </a:p>
          <a:p>
            <a:pPr indent="0" lvl="0" marL="0" marR="0" rtl="0" algn="l">
              <a:lnSpc>
                <a:spcPct val="100000"/>
              </a:lnSpc>
              <a:spcBef>
                <a:spcPts val="0"/>
              </a:spcBef>
              <a:spcAft>
                <a:spcPts val="0"/>
              </a:spcAft>
              <a:buNone/>
            </a:pPr>
            <a:r>
              <a:t/>
            </a:r>
            <a:endParaRPr b="0" i="0" sz="2600" u="none">
              <a:solidFill>
                <a:srgbClr val="000000"/>
              </a:solidFill>
              <a:latin typeface="Arial"/>
              <a:ea typeface="Arial"/>
              <a:cs typeface="Arial"/>
              <a:sym typeface="Arial"/>
            </a:endParaRPr>
          </a:p>
        </p:txBody>
      </p:sp>
      <p:sp>
        <p:nvSpPr>
          <p:cNvPr id="245" name="Google Shape;245;p30"/>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46" name="Google Shape;246;p3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75"/>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Quiz</a:t>
            </a:r>
            <a:endParaRPr/>
          </a:p>
        </p:txBody>
      </p:sp>
      <p:sp>
        <p:nvSpPr>
          <p:cNvPr id="702" name="Google Shape;702;p75"/>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rgbClr val="000000"/>
              </a:buClr>
              <a:buSzPts val="2600"/>
              <a:buFont typeface="Arial"/>
              <a:buNone/>
            </a:pPr>
            <a:r>
              <a:rPr b="1" i="0" lang="en-US" sz="2600" u="none">
                <a:solidFill>
                  <a:srgbClr val="000000"/>
                </a:solidFill>
                <a:latin typeface="Arial"/>
                <a:ea typeface="Arial"/>
                <a:cs typeface="Arial"/>
                <a:sym typeface="Arial"/>
              </a:rPr>
              <a:t>Marque sólo una opción correcta</a:t>
            </a:r>
            <a:endParaRPr/>
          </a:p>
          <a:p>
            <a:pPr indent="0" lvl="0" marL="0" marR="0" rtl="0" algn="l">
              <a:lnSpc>
                <a:spcPct val="80000"/>
              </a:lnSpc>
              <a:spcBef>
                <a:spcPts val="100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1- ¿Qué es una base de datos? </a:t>
            </a:r>
            <a:endParaRPr/>
          </a:p>
          <a:p>
            <a:pPr indent="-165100" lvl="0" marL="0" marR="0" rtl="0" algn="l">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A. Una base de datos es una colección de datos relacionados con un significado implícito</a:t>
            </a:r>
            <a:endParaRPr/>
          </a:p>
          <a:p>
            <a:pPr indent="-165100" lvl="0" marL="0" marR="0" rtl="0" algn="l">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B. Una base de datos es un DBMS</a:t>
            </a:r>
            <a:endParaRPr/>
          </a:p>
          <a:p>
            <a:pPr indent="-165100" lvl="0" marL="0" marR="0" rtl="0" algn="l">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C. Una base de datos es un software de gestión de datos</a:t>
            </a:r>
            <a:endParaRPr/>
          </a:p>
          <a:p>
            <a:pPr indent="-165100" lvl="0" marL="0" marR="0" rtl="0" algn="l">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D. Una base datos es un complemento a un servidor de aplicaciones</a:t>
            </a:r>
            <a:endParaRPr/>
          </a:p>
          <a:p>
            <a:pPr indent="-165100" lvl="0" marL="0" marR="0" rtl="0" algn="l">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E. Una base de datos es una colección de datos relacionados sin un significado en particular</a:t>
            </a:r>
            <a:endParaRPr/>
          </a:p>
          <a:p>
            <a:pPr indent="0" lvl="0" marL="0" marR="0" rtl="0" algn="l">
              <a:lnSpc>
                <a:spcPct val="100000"/>
              </a:lnSpc>
              <a:spcBef>
                <a:spcPts val="0"/>
              </a:spcBef>
              <a:spcAft>
                <a:spcPts val="0"/>
              </a:spcAft>
              <a:buNone/>
            </a:pPr>
            <a:r>
              <a:t/>
            </a:r>
            <a:endParaRPr b="0" i="0" sz="2600" u="none">
              <a:solidFill>
                <a:srgbClr val="000000"/>
              </a:solidFill>
              <a:latin typeface="Arial"/>
              <a:ea typeface="Arial"/>
              <a:cs typeface="Arial"/>
              <a:sym typeface="Arial"/>
            </a:endParaRPr>
          </a:p>
        </p:txBody>
      </p:sp>
      <p:pic>
        <p:nvPicPr>
          <p:cNvPr id="703" name="Google Shape;703;p75"/>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8" name="Shape 708"/>
        <p:cNvGrpSpPr/>
        <p:nvPr/>
      </p:nvGrpSpPr>
      <p:grpSpPr>
        <a:xfrm>
          <a:off x="0" y="0"/>
          <a:ext cx="0" cy="0"/>
          <a:chOff x="0" y="0"/>
          <a:chExt cx="0" cy="0"/>
        </a:xfrm>
      </p:grpSpPr>
      <p:sp>
        <p:nvSpPr>
          <p:cNvPr id="709" name="Google Shape;709;p76"/>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Quiz</a:t>
            </a:r>
            <a:endParaRPr/>
          </a:p>
        </p:txBody>
      </p:sp>
      <p:sp>
        <p:nvSpPr>
          <p:cNvPr id="710" name="Google Shape;710;p76"/>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8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2- ¿Qué es un DBMS? </a:t>
            </a:r>
            <a:endParaRPr/>
          </a:p>
          <a:p>
            <a:pPr indent="-165100" lvl="0" marL="0" marR="0" rtl="0" algn="just">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A. Un DBMS es una base de datos que almacena datos de empresa</a:t>
            </a:r>
            <a:endParaRPr/>
          </a:p>
          <a:p>
            <a:pPr indent="-165100" lvl="0" marL="0" marR="0" rtl="0" algn="just">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B. Un DBMS es un software cuyo propósito es almacenar datos en la computadora local</a:t>
            </a:r>
            <a:endParaRPr/>
          </a:p>
          <a:p>
            <a:pPr indent="-165100" lvl="0" marL="0" marR="0" rtl="0" algn="just">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C. Un DBMS es un sistema de software de propósito general que facilita el proceso de definir, construir y manipular bases de datos para diferentes aplicaciones</a:t>
            </a:r>
            <a:endParaRPr/>
          </a:p>
          <a:p>
            <a:pPr indent="-165100" lvl="0" marL="0" marR="0" rtl="0" algn="just">
              <a:lnSpc>
                <a:spcPct val="8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D. Un DBMS es una base de datos estándar del mercado</a:t>
            </a:r>
            <a:endParaRPr/>
          </a:p>
          <a:p>
            <a:pPr indent="0" lvl="0" marL="0" marR="0" rtl="0" algn="l">
              <a:lnSpc>
                <a:spcPct val="100000"/>
              </a:lnSpc>
              <a:spcBef>
                <a:spcPts val="0"/>
              </a:spcBef>
              <a:spcAft>
                <a:spcPts val="0"/>
              </a:spcAft>
              <a:buNone/>
            </a:pPr>
            <a:r>
              <a:t/>
            </a:r>
            <a:endParaRPr b="0" i="0" sz="2600" u="none">
              <a:solidFill>
                <a:srgbClr val="000000"/>
              </a:solidFill>
              <a:latin typeface="Arial"/>
              <a:ea typeface="Arial"/>
              <a:cs typeface="Arial"/>
              <a:sym typeface="Arial"/>
            </a:endParaRPr>
          </a:p>
        </p:txBody>
      </p:sp>
      <p:pic>
        <p:nvPicPr>
          <p:cNvPr id="711" name="Google Shape;711;p76"/>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6" name="Shape 716"/>
        <p:cNvGrpSpPr/>
        <p:nvPr/>
      </p:nvGrpSpPr>
      <p:grpSpPr>
        <a:xfrm>
          <a:off x="0" y="0"/>
          <a:ext cx="0" cy="0"/>
          <a:chOff x="0" y="0"/>
          <a:chExt cx="0" cy="0"/>
        </a:xfrm>
      </p:grpSpPr>
      <p:sp>
        <p:nvSpPr>
          <p:cNvPr id="717" name="Google Shape;717;p77"/>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Quiz</a:t>
            </a:r>
            <a:endParaRPr/>
          </a:p>
        </p:txBody>
      </p:sp>
      <p:sp>
        <p:nvSpPr>
          <p:cNvPr id="718" name="Google Shape;718;p77"/>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3- ¿ Cuál de las siguientes frases es verdadera? </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A. Una BD es de gran tamaño y poco compleja</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B. Una BD puede ser de cualquier tamaño y complejidad</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C. Una BD es pequeña y muy compleja</a:t>
            </a:r>
            <a:endParaRPr/>
          </a:p>
          <a:p>
            <a:pPr indent="0" lvl="0" marL="0" marR="0" rtl="0" algn="l">
              <a:lnSpc>
                <a:spcPct val="100000"/>
              </a:lnSpc>
              <a:spcBef>
                <a:spcPts val="0"/>
              </a:spcBef>
              <a:spcAft>
                <a:spcPts val="0"/>
              </a:spcAft>
              <a:buNone/>
            </a:pPr>
            <a:r>
              <a:t/>
            </a:r>
            <a:endParaRPr b="0" i="0" sz="2800" u="none">
              <a:solidFill>
                <a:srgbClr val="000000"/>
              </a:solidFill>
              <a:latin typeface="Arial"/>
              <a:ea typeface="Arial"/>
              <a:cs typeface="Arial"/>
              <a:sym typeface="Arial"/>
            </a:endParaRPr>
          </a:p>
        </p:txBody>
      </p:sp>
      <p:pic>
        <p:nvPicPr>
          <p:cNvPr id="719" name="Google Shape;719;p77"/>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8"/>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Quiz</a:t>
            </a:r>
            <a:endParaRPr/>
          </a:p>
        </p:txBody>
      </p:sp>
      <p:sp>
        <p:nvSpPr>
          <p:cNvPr id="726" name="Google Shape;726;p78"/>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4- ¿ Qué significa redundancia?</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A. Significa repetir la misma información más de una vez</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B. Significa que la misma información no se repite</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C. Significa no duplicar archivos</a:t>
            </a:r>
            <a:endParaRPr/>
          </a:p>
        </p:txBody>
      </p:sp>
      <p:pic>
        <p:nvPicPr>
          <p:cNvPr id="727" name="Google Shape;727;p78"/>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79"/>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Quiz</a:t>
            </a:r>
            <a:endParaRPr/>
          </a:p>
        </p:txBody>
      </p:sp>
      <p:sp>
        <p:nvSpPr>
          <p:cNvPr id="734" name="Google Shape;734;p79"/>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2800"/>
              <a:buFont typeface="Arial"/>
              <a:buNone/>
            </a:pPr>
            <a:r>
              <a:rPr b="0" i="0" lang="en-US" sz="2800" u="none">
                <a:solidFill>
                  <a:srgbClr val="000000"/>
                </a:solidFill>
                <a:latin typeface="Arial"/>
                <a:ea typeface="Arial"/>
                <a:cs typeface="Arial"/>
                <a:sym typeface="Arial"/>
              </a:rPr>
              <a:t>5- ¿ Qué significa aislamiento de datos? </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A. Significa que los datos están dispersos en varios archivos</a:t>
            </a:r>
            <a:endParaRPr/>
          </a:p>
          <a:p>
            <a:pPr indent="-177800" lvl="0" marL="0" marR="0" rtl="0" algn="l">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B. Significa que los datos estén todos juntos en un mismo archivo</a:t>
            </a:r>
            <a:endParaRPr/>
          </a:p>
        </p:txBody>
      </p:sp>
      <p:pic>
        <p:nvPicPr>
          <p:cNvPr id="735" name="Google Shape;735;p79"/>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80"/>
          <p:cNvSpPr txBox="1"/>
          <p:nvPr/>
        </p:nvSpPr>
        <p:spPr>
          <a:xfrm>
            <a:off x="323850" y="2139950"/>
            <a:ext cx="8191500" cy="421957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7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En la escuela hay muchos </a:t>
            </a:r>
            <a:r>
              <a:rPr b="1" i="0" lang="en-US" sz="2000" u="none">
                <a:solidFill>
                  <a:srgbClr val="000000"/>
                </a:solidFill>
                <a:latin typeface="Arial"/>
                <a:ea typeface="Arial"/>
                <a:cs typeface="Arial"/>
                <a:sym typeface="Arial"/>
              </a:rPr>
              <a:t>alumnos</a:t>
            </a:r>
            <a:endParaRPr/>
          </a:p>
          <a:p>
            <a:pPr indent="-228600" lvl="0" marL="228600" marR="0" rtl="0" algn="just">
              <a:lnSpc>
                <a:spcPct val="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Cada alumno tiene solo un </a:t>
            </a:r>
            <a:r>
              <a:rPr b="1" i="0" lang="en-US" sz="2000" u="none">
                <a:solidFill>
                  <a:srgbClr val="000000"/>
                </a:solidFill>
                <a:latin typeface="Arial"/>
                <a:ea typeface="Arial"/>
                <a:cs typeface="Arial"/>
                <a:sym typeface="Arial"/>
              </a:rPr>
              <a:t>maestro</a:t>
            </a:r>
            <a:r>
              <a:rPr b="0" i="0" lang="en-US" sz="2000" u="none">
                <a:solidFill>
                  <a:srgbClr val="000000"/>
                </a:solidFill>
                <a:latin typeface="Arial"/>
                <a:ea typeface="Arial"/>
                <a:cs typeface="Arial"/>
                <a:sym typeface="Arial"/>
              </a:rPr>
              <a:t>, pero un maestro tiene varios alumnos a cargo</a:t>
            </a:r>
            <a:endParaRPr/>
          </a:p>
          <a:p>
            <a:pPr indent="-228600" lvl="0" marL="228600" marR="0" rtl="0" algn="just">
              <a:lnSpc>
                <a:spcPct val="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Cada alumno tiene un solo </a:t>
            </a:r>
            <a:r>
              <a:rPr b="1" i="0" lang="en-US" sz="2000" u="none">
                <a:solidFill>
                  <a:srgbClr val="000000"/>
                </a:solidFill>
                <a:latin typeface="Arial"/>
                <a:ea typeface="Arial"/>
                <a:cs typeface="Arial"/>
                <a:sym typeface="Arial"/>
              </a:rPr>
              <a:t>responsable</a:t>
            </a:r>
            <a:r>
              <a:rPr b="0" i="0" lang="en-US" sz="2000" u="none">
                <a:solidFill>
                  <a:srgbClr val="000000"/>
                </a:solidFill>
                <a:latin typeface="Arial"/>
                <a:ea typeface="Arial"/>
                <a:cs typeface="Arial"/>
                <a:sym typeface="Arial"/>
              </a:rPr>
              <a:t>, pero una persona puede ser responsable de más de un alumno a la vez. Un ejemplo típico, un padre con más de un hijo en la escuela</a:t>
            </a:r>
            <a:endParaRPr/>
          </a:p>
          <a:p>
            <a:pPr indent="-228600" lvl="0" marL="228600" marR="0" rtl="0" algn="just">
              <a:lnSpc>
                <a:spcPct val="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Cada responsable a cargo puede tener varios teléfonos. Un teléfono personal, varios laborales, un móvil</a:t>
            </a:r>
            <a:endParaRPr/>
          </a:p>
          <a:p>
            <a:pPr indent="-228600" lvl="0" marL="228600" marR="0" rtl="0" algn="just">
              <a:lnSpc>
                <a:spcPct val="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La escuela ofrece varias </a:t>
            </a:r>
            <a:r>
              <a:rPr b="1" i="0" lang="en-US" sz="2000" u="none">
                <a:solidFill>
                  <a:srgbClr val="000000"/>
                </a:solidFill>
                <a:latin typeface="Arial"/>
                <a:ea typeface="Arial"/>
                <a:cs typeface="Arial"/>
                <a:sym typeface="Arial"/>
              </a:rPr>
              <a:t>actividades complementarias </a:t>
            </a:r>
            <a:r>
              <a:rPr b="0" i="0" lang="en-US" sz="2000" u="none">
                <a:solidFill>
                  <a:srgbClr val="000000"/>
                </a:solidFill>
                <a:latin typeface="Arial"/>
                <a:ea typeface="Arial"/>
                <a:cs typeface="Arial"/>
                <a:sym typeface="Arial"/>
              </a:rPr>
              <a:t>optativas, como ser cerámica, francés e inglés. Un alumno puede hacer varias </a:t>
            </a:r>
            <a:r>
              <a:rPr b="1" i="0" lang="en-US" sz="2000" u="none">
                <a:solidFill>
                  <a:srgbClr val="000000"/>
                </a:solidFill>
                <a:latin typeface="Arial"/>
                <a:ea typeface="Arial"/>
                <a:cs typeface="Arial"/>
                <a:sym typeface="Arial"/>
              </a:rPr>
              <a:t>actividades complementarias</a:t>
            </a:r>
            <a:r>
              <a:rPr b="0" i="0" lang="en-US" sz="2000" u="none">
                <a:solidFill>
                  <a:srgbClr val="000000"/>
                </a:solidFill>
                <a:latin typeface="Arial"/>
                <a:ea typeface="Arial"/>
                <a:cs typeface="Arial"/>
                <a:sym typeface="Arial"/>
              </a:rPr>
              <a:t>. Obviamente, en cada actividad complementaria estarán inscriptos muchos alumnos</a:t>
            </a:r>
            <a:endParaRPr/>
          </a:p>
          <a:p>
            <a:pPr indent="-228600" lvl="0" marL="228600" marR="0" rtl="0" algn="just">
              <a:lnSpc>
                <a:spcPct val="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Por razones de privacidad, en una tabla aparte se desea tener la información acerca de la </a:t>
            </a:r>
            <a:r>
              <a:rPr b="1" i="0" lang="en-US" sz="2000" u="none">
                <a:solidFill>
                  <a:srgbClr val="000000"/>
                </a:solidFill>
                <a:latin typeface="Arial"/>
                <a:ea typeface="Arial"/>
                <a:cs typeface="Arial"/>
                <a:sym typeface="Arial"/>
              </a:rPr>
              <a:t>salud del alumno</a:t>
            </a:r>
            <a:r>
              <a:rPr b="0" i="0" lang="en-US" sz="2000" u="none">
                <a:solidFill>
                  <a:srgbClr val="000000"/>
                </a:solidFill>
                <a:latin typeface="Arial"/>
                <a:ea typeface="Arial"/>
                <a:cs typeface="Arial"/>
                <a:sym typeface="Arial"/>
              </a:rPr>
              <a:t>, como ser su grupo y factor sanguíneo, si tuvo apendicitis, si es alérgico a la penicilina, etc.</a:t>
            </a:r>
            <a:endParaRPr/>
          </a:p>
        </p:txBody>
      </p:sp>
      <p:sp>
        <p:nvSpPr>
          <p:cNvPr id="742" name="Google Shape;742;p80"/>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743" name="Google Shape;743;p80"/>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744" name="Google Shape;744;p80"/>
          <p:cNvSpPr txBox="1"/>
          <p:nvPr/>
        </p:nvSpPr>
        <p:spPr>
          <a:xfrm>
            <a:off x="628650" y="900112"/>
            <a:ext cx="7886700" cy="1220787"/>
          </a:xfrm>
          <a:prstGeom prst="rect">
            <a:avLst/>
          </a:prstGeom>
          <a:noFill/>
          <a:ln>
            <a:noFill/>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endParaRPr/>
          </a:p>
          <a:p>
            <a:pPr indent="0" lvl="0" marL="0" marR="0" rtl="0" algn="ctr">
              <a:lnSpc>
                <a:spcPct val="90000"/>
              </a:lnSpc>
              <a:spcBef>
                <a:spcPts val="0"/>
              </a:spcBef>
              <a:spcAft>
                <a:spcPts val="0"/>
              </a:spcAft>
              <a:buClr>
                <a:srgbClr val="000000"/>
              </a:buClr>
              <a:buSzPts val="2800"/>
              <a:buFont typeface="Arial"/>
              <a:buNone/>
            </a:pPr>
            <a:r>
              <a:rPr b="0" i="1" lang="en-US" sz="2800" u="none">
                <a:solidFill>
                  <a:srgbClr val="000000"/>
                </a:solidFill>
                <a:latin typeface="Arial"/>
                <a:ea typeface="Arial"/>
                <a:cs typeface="Arial"/>
                <a:sym typeface="Arial"/>
              </a:rPr>
              <a:t>Análisis de Caso: Escuela</a:t>
            </a:r>
            <a:endParaRPr/>
          </a:p>
        </p:txBody>
      </p:sp>
      <p:pic>
        <p:nvPicPr>
          <p:cNvPr id="745" name="Google Shape;745;p80"/>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81"/>
          <p:cNvSpPr txBox="1"/>
          <p:nvPr/>
        </p:nvSpPr>
        <p:spPr>
          <a:xfrm>
            <a:off x="409575" y="2019300"/>
            <a:ext cx="8105775" cy="4492625"/>
          </a:xfrm>
          <a:prstGeom prst="rect">
            <a:avLst/>
          </a:prstGeom>
          <a:noFill/>
          <a:ln>
            <a:noFill/>
          </a:ln>
        </p:spPr>
        <p:txBody>
          <a:bodyPr anchorCtr="0" anchor="t" bIns="45700" lIns="91425" spcFirstLastPara="1" rIns="91425" wrap="square" tIns="45700">
            <a:noAutofit/>
          </a:bodyPr>
          <a:lstStyle/>
          <a:p>
            <a:pPr indent="-512762" lvl="0" marL="512762" marR="0" rtl="0" algn="just">
              <a:lnSpc>
                <a:spcPct val="100000"/>
              </a:lnSpc>
              <a:spcBef>
                <a:spcPts val="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¿Qué tablas se requieren para administrar los registros de una escuela?</a:t>
            </a:r>
            <a:endParaRPr/>
          </a:p>
          <a:p>
            <a:pPr indent="-512762" lvl="0" marL="512762" marR="0" rtl="0" algn="just">
              <a:lnSpc>
                <a:spcPct val="100000"/>
              </a:lnSpc>
              <a:spcBef>
                <a:spcPts val="100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¿Cuántas filas tendrá la tabla ALUMNO?</a:t>
            </a:r>
            <a:endParaRPr/>
          </a:p>
          <a:p>
            <a:pPr indent="-512762" lvl="0" marL="512762" marR="0" rtl="0" algn="just">
              <a:lnSpc>
                <a:spcPct val="100000"/>
              </a:lnSpc>
              <a:spcBef>
                <a:spcPts val="100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¿Qué campos serán necesarios para guardar la información de los alumnos?</a:t>
            </a:r>
            <a:endParaRPr/>
          </a:p>
          <a:p>
            <a:pPr indent="-512762" lvl="0" marL="512762" marR="0" rtl="0" algn="just">
              <a:lnSpc>
                <a:spcPct val="100000"/>
              </a:lnSpc>
              <a:spcBef>
                <a:spcPts val="100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¿Cuál será el identificador de la tabla MAESTRO?</a:t>
            </a:r>
            <a:endParaRPr/>
          </a:p>
          <a:p>
            <a:pPr indent="-512762" lvl="0" marL="512762" marR="0" rtl="0" algn="just">
              <a:lnSpc>
                <a:spcPct val="100000"/>
              </a:lnSpc>
              <a:spcBef>
                <a:spcPts val="100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¿En la tabla ALUMNO, qué diferencia habría entre alumnos que en el campo “alérgico a la penicilina” tuvieran las siguientes repuestas: no, si y nulo? </a:t>
            </a:r>
            <a:endParaRPr/>
          </a:p>
          <a:p>
            <a:pPr indent="-512762" lvl="0" marL="512762" marR="0" rtl="0" algn="just">
              <a:lnSpc>
                <a:spcPct val="100000"/>
              </a:lnSpc>
              <a:spcBef>
                <a:spcPts val="1000"/>
              </a:spcBef>
              <a:spcAft>
                <a:spcPts val="0"/>
              </a:spcAft>
              <a:buClr>
                <a:srgbClr val="000000"/>
              </a:buClr>
              <a:buSzPts val="2000"/>
              <a:buFont typeface="Times New Roman"/>
              <a:buAutoNum type="arabicPeriod"/>
            </a:pPr>
            <a:r>
              <a:rPr b="0" i="0" lang="en-US" sz="2000" u="none">
                <a:solidFill>
                  <a:srgbClr val="000000"/>
                </a:solidFill>
                <a:latin typeface="Arial"/>
                <a:ea typeface="Arial"/>
                <a:cs typeface="Arial"/>
                <a:sym typeface="Arial"/>
              </a:rPr>
              <a:t>¿En la tabla ALUMNO y considerando que muchos alumnos, tienen más de un hermano, se podrían guardar en un mismo campo los nombres de todos los hermanos?    </a:t>
            </a:r>
            <a:endParaRPr/>
          </a:p>
        </p:txBody>
      </p:sp>
      <p:sp>
        <p:nvSpPr>
          <p:cNvPr id="752" name="Google Shape;752;p81"/>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753" name="Google Shape;753;p8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
        <p:nvSpPr>
          <p:cNvPr id="754" name="Google Shape;754;p81"/>
          <p:cNvSpPr txBox="1"/>
          <p:nvPr/>
        </p:nvSpPr>
        <p:spPr>
          <a:xfrm>
            <a:off x="628650" y="900112"/>
            <a:ext cx="7886700" cy="1220787"/>
          </a:xfrm>
          <a:prstGeom prst="rect">
            <a:avLst/>
          </a:prstGeom>
          <a:noFill/>
          <a:ln>
            <a:noFill/>
          </a:ln>
        </p:spPr>
        <p:txBody>
          <a:bodyPr anchorCtr="0" anchor="ctr" bIns="46800" lIns="90000" spcFirstLastPara="1" rIns="90000" wrap="square" tIns="468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endParaRPr/>
          </a:p>
          <a:p>
            <a:pPr indent="0" lvl="0" marL="0" marR="0" rtl="0" algn="ctr">
              <a:lnSpc>
                <a:spcPct val="90000"/>
              </a:lnSpc>
              <a:spcBef>
                <a:spcPts val="0"/>
              </a:spcBef>
              <a:spcAft>
                <a:spcPts val="0"/>
              </a:spcAft>
              <a:buClr>
                <a:srgbClr val="000000"/>
              </a:buClr>
              <a:buSzPts val="2800"/>
              <a:buFont typeface="Arial"/>
              <a:buNone/>
            </a:pPr>
            <a:r>
              <a:rPr b="0" i="1" lang="en-US" sz="2800" u="none">
                <a:solidFill>
                  <a:srgbClr val="000000"/>
                </a:solidFill>
                <a:latin typeface="Arial"/>
                <a:ea typeface="Arial"/>
                <a:cs typeface="Arial"/>
                <a:sym typeface="Arial"/>
              </a:rPr>
              <a:t>Análisis de Caso: Escuela</a:t>
            </a:r>
            <a:endParaRPr/>
          </a:p>
        </p:txBody>
      </p:sp>
      <p:pic>
        <p:nvPicPr>
          <p:cNvPr id="755" name="Google Shape;755;p81"/>
          <p:cNvPicPr preferRelativeResize="0"/>
          <p:nvPr/>
        </p:nvPicPr>
        <p:blipFill rotWithShape="1">
          <a:blip r:embed="rId3">
            <a:alphaModFix/>
          </a:blip>
          <a:srcRect b="0" l="0" r="0" t="0"/>
          <a:stretch/>
        </p:blipFill>
        <p:spPr>
          <a:xfrm>
            <a:off x="7429500" y="776287"/>
            <a:ext cx="1619250" cy="9937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82"/>
          <p:cNvSpPr txBox="1"/>
          <p:nvPr/>
        </p:nvSpPr>
        <p:spPr>
          <a:xfrm>
            <a:off x="0" y="0"/>
            <a:ext cx="9144000" cy="806450"/>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rgbClr val="FFFFFF"/>
              </a:buClr>
              <a:buSzPts val="4800"/>
              <a:buFont typeface="Arial"/>
              <a:buNone/>
            </a:pPr>
            <a:r>
              <a:rPr b="1" i="0" lang="en-US" sz="4800" u="none">
                <a:solidFill>
                  <a:srgbClr val="FFFFFF"/>
                </a:solidFill>
                <a:latin typeface="Arial"/>
                <a:ea typeface="Arial"/>
                <a:cs typeface="Arial"/>
                <a:sym typeface="Arial"/>
              </a:rPr>
              <a:t>Base de Datos</a:t>
            </a:r>
            <a:endParaRPr/>
          </a:p>
        </p:txBody>
      </p:sp>
      <p:sp>
        <p:nvSpPr>
          <p:cNvPr id="762" name="Google Shape;762;p82"/>
          <p:cNvSpPr txBox="1"/>
          <p:nvPr/>
        </p:nvSpPr>
        <p:spPr>
          <a:xfrm>
            <a:off x="0" y="4654550"/>
            <a:ext cx="9147175" cy="549275"/>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rgbClr val="FFFFFF"/>
              </a:buClr>
              <a:buSzPts val="3200"/>
              <a:buFont typeface="Arial"/>
              <a:buNone/>
            </a:pPr>
            <a:r>
              <a:rPr b="1" i="1" lang="en-US" sz="3200" u="none">
                <a:solidFill>
                  <a:srgbClr val="FFFFFF"/>
                </a:solidFill>
                <a:latin typeface="Arial"/>
                <a:ea typeface="Arial"/>
                <a:cs typeface="Arial"/>
                <a:sym typeface="Arial"/>
              </a:rPr>
              <a:t>Introducción (Repaso de Conceptos)</a:t>
            </a:r>
            <a:endParaRPr/>
          </a:p>
          <a:p>
            <a:pPr indent="0" lvl="0" marL="0" marR="0" rtl="0" algn="l">
              <a:lnSpc>
                <a:spcPct val="100000"/>
              </a:lnSpc>
              <a:spcBef>
                <a:spcPts val="0"/>
              </a:spcBef>
              <a:spcAft>
                <a:spcPts val="0"/>
              </a:spcAft>
              <a:buNone/>
            </a:pPr>
            <a:r>
              <a:t/>
            </a:r>
            <a:endParaRPr b="1" i="1" sz="3200" u="none">
              <a:solidFill>
                <a:srgbClr val="FFFFFF"/>
              </a:solidFill>
              <a:latin typeface="Arial"/>
              <a:ea typeface="Arial"/>
              <a:cs typeface="Arial"/>
              <a:sym typeface="Arial"/>
            </a:endParaRPr>
          </a:p>
        </p:txBody>
      </p:sp>
      <p:sp>
        <p:nvSpPr>
          <p:cNvPr id="763" name="Google Shape;763;p82"/>
          <p:cNvSpPr txBox="1"/>
          <p:nvPr>
            <p:ph type="title"/>
          </p:nvPr>
        </p:nvSpPr>
        <p:spPr>
          <a:xfrm>
            <a:off x="628663" y="275700"/>
            <a:ext cx="7886700" cy="1220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Preguntas de REPASO 2</a:t>
            </a:r>
            <a:endParaRPr/>
          </a:p>
        </p:txBody>
      </p:sp>
      <p:sp>
        <p:nvSpPr>
          <p:cNvPr id="764" name="Google Shape;764;p82"/>
          <p:cNvSpPr txBox="1"/>
          <p:nvPr>
            <p:ph idx="1" type="body"/>
          </p:nvPr>
        </p:nvSpPr>
        <p:spPr>
          <a:xfrm>
            <a:off x="628650" y="1530725"/>
            <a:ext cx="7886700" cy="49803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83"/>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771" name="Google Shape;771;p83"/>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¿Cómo ha evolucionado nuestra interacción con las Bases de Datos en los últimos 50 años?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es una Base de Datos?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propiedades tiene una Base de Datos?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es un DBMS?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¿Cuáles son los inconvenientes de los Sistemas de Archivos?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¿Cuáles son las funciones de un DBMS?</a:t>
            </a:r>
            <a:endParaRPr/>
          </a:p>
          <a:p>
            <a:pPr indent="-228600" lvl="0" marL="228600" marR="0" rtl="0" algn="just">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228600" lvl="0" marL="228600" marR="0" rtl="0" algn="just">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a:solidFill>
                <a:srgbClr val="000000"/>
              </a:solidFill>
              <a:latin typeface="Arial"/>
              <a:ea typeface="Arial"/>
              <a:cs typeface="Arial"/>
              <a:sym typeface="Arial"/>
            </a:endParaRPr>
          </a:p>
        </p:txBody>
      </p:sp>
      <p:sp>
        <p:nvSpPr>
          <p:cNvPr id="772" name="Google Shape;772;p8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773" name="Google Shape;773;p8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84"/>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780" name="Google Shape;780;p84"/>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diferencias hay entre la tecnología de BD y la tecnología de Archivos?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diferencias existen entre una implementación la BD Distribuidas y Centralizada?</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significa un Modelo de Datos?</a:t>
            </a:r>
            <a:endParaRPr/>
          </a:p>
          <a:p>
            <a:pPr indent="-228600" lvl="0" marL="228600" marR="0" rtl="0" algn="just">
              <a:lnSpc>
                <a:spcPct val="90000"/>
              </a:lnSpc>
              <a:spcBef>
                <a:spcPts val="1000"/>
              </a:spcBef>
              <a:spcAft>
                <a:spcPts val="0"/>
              </a:spcAft>
              <a:buClr>
                <a:srgbClr val="000000"/>
              </a:buClr>
              <a:buSzPts val="2800"/>
              <a:buFont typeface="Arial"/>
              <a:buChar char="•"/>
            </a:pPr>
            <a:r>
              <a:rPr b="0" i="0" lang="en-US" sz="2800" u="none">
                <a:solidFill>
                  <a:srgbClr val="000000"/>
                </a:solidFill>
                <a:latin typeface="Arial"/>
                <a:ea typeface="Arial"/>
                <a:cs typeface="Arial"/>
                <a:sym typeface="Arial"/>
              </a:rPr>
              <a:t>¿Qué implica el proceso de Diseño de una BD?</a:t>
            </a:r>
            <a:endParaRPr/>
          </a:p>
          <a:p>
            <a:pPr indent="-228600" lvl="0" marL="228600" marR="0" rtl="0" algn="just">
              <a:lnSpc>
                <a:spcPct val="90000"/>
              </a:lnSpc>
              <a:spcBef>
                <a:spcPts val="1000"/>
              </a:spcBef>
              <a:spcAft>
                <a:spcPts val="0"/>
              </a:spcAft>
              <a:buClr>
                <a:schemeClr val="lt1"/>
              </a:buClr>
              <a:buSzPts val="2800"/>
              <a:buFont typeface="Calibri"/>
              <a:buNone/>
            </a:pPr>
            <a:r>
              <a:t/>
            </a:r>
            <a:endParaRPr b="0" i="0" sz="2800" u="non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2800" u="none">
              <a:solidFill>
                <a:srgbClr val="000000"/>
              </a:solidFill>
              <a:latin typeface="Arial"/>
              <a:ea typeface="Arial"/>
              <a:cs typeface="Arial"/>
              <a:sym typeface="Arial"/>
            </a:endParaRPr>
          </a:p>
        </p:txBody>
      </p:sp>
      <p:sp>
        <p:nvSpPr>
          <p:cNvPr id="781" name="Google Shape;781;p84"/>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782" name="Google Shape;782;p84"/>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31"/>
          <p:cNvSpPr txBox="1"/>
          <p:nvPr/>
        </p:nvSpPr>
        <p:spPr>
          <a:xfrm>
            <a:off x="628650" y="79216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53" name="Google Shape;253;p31"/>
          <p:cNvSpPr txBox="1"/>
          <p:nvPr/>
        </p:nvSpPr>
        <p:spPr>
          <a:xfrm>
            <a:off x="317500" y="1779587"/>
            <a:ext cx="8197850" cy="4483100"/>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7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Los problemas comenzaron cuando fue necesario compartir información y los formatos que usaban las aplicaciones, no eran compatibles </a:t>
            </a:r>
            <a:endParaRPr/>
          </a:p>
          <a:p>
            <a:pPr indent="-228600" lvl="0" marL="228600" marR="0" rtl="0" algn="just">
              <a:lnSpc>
                <a:spcPct val="17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Por ejemplo, en una empresa había varias aplicaciones que guardaban datos en formatos diferentes:</a:t>
            </a:r>
            <a:endParaRPr/>
          </a:p>
          <a:p>
            <a:pPr indent="-228600" lvl="1" marL="685800" marR="0" rtl="0" algn="just">
              <a:lnSpc>
                <a:spcPct val="170000"/>
              </a:lnSpc>
              <a:spcBef>
                <a:spcPts val="5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Compras</a:t>
            </a:r>
            <a:r>
              <a:rPr b="0" i="0" lang="en-US" sz="1800" u="none" cap="none" strike="noStrike">
                <a:solidFill>
                  <a:srgbClr val="000000"/>
                </a:solidFill>
                <a:latin typeface="Arial"/>
                <a:ea typeface="Arial"/>
                <a:cs typeface="Arial"/>
                <a:sym typeface="Arial"/>
              </a:rPr>
              <a:t> mantenía la información sobre los artículos comprados; </a:t>
            </a:r>
            <a:endParaRPr/>
          </a:p>
          <a:p>
            <a:pPr indent="-228600" lvl="1" marL="685800" marR="0" rtl="0" algn="just">
              <a:lnSpc>
                <a:spcPct val="170000"/>
              </a:lnSpc>
              <a:spcBef>
                <a:spcPts val="5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Almacén</a:t>
            </a:r>
            <a:r>
              <a:rPr b="0" i="0" lang="en-US" sz="1800" u="none" cap="none" strike="noStrike">
                <a:solidFill>
                  <a:srgbClr val="000000"/>
                </a:solidFill>
                <a:latin typeface="Arial"/>
                <a:ea typeface="Arial"/>
                <a:cs typeface="Arial"/>
                <a:sym typeface="Arial"/>
              </a:rPr>
              <a:t>, sobre los que estaban en stock y </a:t>
            </a:r>
            <a:endParaRPr/>
          </a:p>
          <a:p>
            <a:pPr indent="-228600" lvl="1" marL="685800" marR="0" rtl="0" algn="just">
              <a:lnSpc>
                <a:spcPct val="170000"/>
              </a:lnSpc>
              <a:spcBef>
                <a:spcPts val="500"/>
              </a:spcBef>
              <a:spcAft>
                <a:spcPts val="0"/>
              </a:spcAft>
              <a:buClr>
                <a:srgbClr val="000000"/>
              </a:buClr>
              <a:buSzPts val="1800"/>
              <a:buFont typeface="Arial"/>
              <a:buChar char="•"/>
            </a:pPr>
            <a:r>
              <a:rPr b="1" i="0" lang="en-US" sz="1800" u="none" cap="none" strike="noStrike">
                <a:solidFill>
                  <a:srgbClr val="000000"/>
                </a:solidFill>
                <a:latin typeface="Arial"/>
                <a:ea typeface="Arial"/>
                <a:cs typeface="Arial"/>
                <a:sym typeface="Arial"/>
              </a:rPr>
              <a:t>Ventas</a:t>
            </a:r>
            <a:r>
              <a:rPr b="0" i="0" lang="en-US" sz="1800" u="none" cap="none" strike="noStrike">
                <a:solidFill>
                  <a:srgbClr val="000000"/>
                </a:solidFill>
                <a:latin typeface="Arial"/>
                <a:ea typeface="Arial"/>
                <a:cs typeface="Arial"/>
                <a:sym typeface="Arial"/>
              </a:rPr>
              <a:t> sobre los artículos vendidos. </a:t>
            </a:r>
            <a:endParaRPr/>
          </a:p>
        </p:txBody>
      </p:sp>
      <p:sp>
        <p:nvSpPr>
          <p:cNvPr id="254" name="Google Shape;254;p31"/>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55" name="Google Shape;255;p31"/>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85"/>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789" name="Google Shape;789;p85"/>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0" lvl="0" marL="0" marR="0" rtl="0" algn="just">
              <a:lnSpc>
                <a:spcPct val="90000"/>
              </a:lnSpc>
              <a:spcBef>
                <a:spcPts val="0"/>
              </a:spcBef>
              <a:spcAft>
                <a:spcPts val="0"/>
              </a:spcAft>
              <a:buClr>
                <a:srgbClr val="000000"/>
              </a:buClr>
              <a:buSzPts val="2600"/>
              <a:buFont typeface="Arial"/>
              <a:buNone/>
            </a:pPr>
            <a:r>
              <a:rPr b="0" i="0" lang="en-US" sz="2600" u="none">
                <a:solidFill>
                  <a:srgbClr val="000000"/>
                </a:solidFill>
                <a:latin typeface="Arial"/>
                <a:ea typeface="Arial"/>
                <a:cs typeface="Arial"/>
                <a:sym typeface="Arial"/>
              </a:rPr>
              <a:t>Limitaciones de los sistemas basados en archivos: </a:t>
            </a:r>
            <a:endParaRPr/>
          </a:p>
          <a:p>
            <a:pPr indent="-165100" lvl="0" marL="0" marR="0" rtl="0" algn="just">
              <a:lnSpc>
                <a:spcPct val="9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Resulta complejo utilizar un sistema de archivos para:</a:t>
            </a:r>
            <a:endParaRPr/>
          </a:p>
          <a:p>
            <a:pPr indent="-228600" lvl="1" marL="685800" marR="0" rtl="0" algn="just">
              <a:lnSpc>
                <a:spcPct val="9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Modificar dinámicamente la estructura de un archivo</a:t>
            </a:r>
            <a:endParaRPr/>
          </a:p>
          <a:p>
            <a:pPr indent="-228600" lvl="1" marL="685800" marR="0" rtl="0" algn="just">
              <a:lnSpc>
                <a:spcPct val="9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Consultar o actualizar un archivo de forma flexible</a:t>
            </a:r>
            <a:endParaRPr/>
          </a:p>
          <a:p>
            <a:pPr indent="-228600" lvl="1" marL="685800" marR="0" rtl="0" algn="just">
              <a:lnSpc>
                <a:spcPct val="9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Proteger ciertos datos de usuarios no autorizados</a:t>
            </a:r>
            <a:endParaRPr/>
          </a:p>
          <a:p>
            <a:pPr indent="-228600" lvl="1" marL="685800" marR="0" rtl="0" algn="just">
              <a:lnSpc>
                <a:spcPct val="90000"/>
              </a:lnSpc>
              <a:spcBef>
                <a:spcPts val="500"/>
              </a:spcBef>
              <a:spcAft>
                <a:spcPts val="0"/>
              </a:spcAft>
              <a:buClr>
                <a:srgbClr val="000000"/>
              </a:buClr>
              <a:buSzPts val="2200"/>
              <a:buFont typeface="Arial"/>
              <a:buChar char="•"/>
            </a:pPr>
            <a:r>
              <a:rPr b="0" i="0" lang="en-US" sz="2200" u="none" cap="none" strike="noStrike">
                <a:solidFill>
                  <a:srgbClr val="000000"/>
                </a:solidFill>
                <a:latin typeface="Arial"/>
                <a:ea typeface="Arial"/>
                <a:cs typeface="Arial"/>
                <a:sym typeface="Arial"/>
              </a:rPr>
              <a:t>Permitir el acceso a los datos desde distintas aplicaciones</a:t>
            </a:r>
            <a:endParaRPr/>
          </a:p>
          <a:p>
            <a:pPr indent="-165100" lvl="0" marL="0" marR="0" rtl="0" algn="just">
              <a:lnSpc>
                <a:spcPct val="90000"/>
              </a:lnSpc>
              <a:spcBef>
                <a:spcPts val="1000"/>
              </a:spcBef>
              <a:spcAft>
                <a:spcPts val="0"/>
              </a:spcAft>
              <a:buClr>
                <a:srgbClr val="000000"/>
              </a:buClr>
              <a:buSzPts val="2600"/>
              <a:buFont typeface="Arial"/>
              <a:buChar char="•"/>
            </a:pPr>
            <a:r>
              <a:rPr b="1" i="0" lang="en-US" sz="2600" u="none">
                <a:solidFill>
                  <a:srgbClr val="000000"/>
                </a:solidFill>
                <a:latin typeface="Arial"/>
                <a:ea typeface="Arial"/>
                <a:cs typeface="Arial"/>
                <a:sym typeface="Arial"/>
              </a:rPr>
              <a:t>Solución:</a:t>
            </a:r>
            <a:r>
              <a:rPr b="0" i="0" lang="en-US" sz="2600" u="none">
                <a:solidFill>
                  <a:srgbClr val="000000"/>
                </a:solidFill>
                <a:latin typeface="Arial"/>
                <a:ea typeface="Arial"/>
                <a:cs typeface="Arial"/>
                <a:sym typeface="Arial"/>
              </a:rPr>
              <a:t> Utilizar un sistema de gestión de bases de datos (DBMS)</a:t>
            </a:r>
            <a:endParaRPr/>
          </a:p>
        </p:txBody>
      </p:sp>
      <p:sp>
        <p:nvSpPr>
          <p:cNvPr id="790" name="Google Shape;790;p85"/>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791" name="Google Shape;791;p85"/>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86"/>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798" name="Google Shape;798;p86"/>
          <p:cNvSpPr txBox="1"/>
          <p:nvPr/>
        </p:nvSpPr>
        <p:spPr>
          <a:xfrm>
            <a:off x="428625" y="2082800"/>
            <a:ext cx="8229600" cy="4492625"/>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Un DBMS es un software con capacidad para definir, mantener y utilizar una base de datos</a:t>
            </a:r>
            <a:endParaRPr/>
          </a:p>
          <a:p>
            <a:pPr indent="-228600" lvl="0" marL="228600" marR="0" rtl="0" algn="just">
              <a:lnSpc>
                <a:spcPct val="100000"/>
              </a:lnSpc>
              <a:spcBef>
                <a:spcPts val="1000"/>
              </a:spcBef>
              <a:spcAft>
                <a:spcPts val="0"/>
              </a:spcAft>
              <a:buClr>
                <a:srgbClr val="000000"/>
              </a:buClr>
              <a:buSzPts val="2600"/>
              <a:buFont typeface="Arial"/>
              <a:buChar char="•"/>
            </a:pPr>
            <a:r>
              <a:rPr b="0" i="0" lang="en-US" sz="2600" u="none">
                <a:solidFill>
                  <a:srgbClr val="000000"/>
                </a:solidFill>
                <a:latin typeface="Arial"/>
                <a:ea typeface="Arial"/>
                <a:cs typeface="Arial"/>
                <a:sym typeface="Arial"/>
              </a:rPr>
              <a:t>Un DBMS debe permitir definir estructuras de almacenamiento, acceder a los definir estructuras de almacenamiento, acceder a los datos de forma eficiente y segura, etc</a:t>
            </a:r>
            <a:endParaRPr/>
          </a:p>
          <a:p>
            <a:pPr indent="-228600" lvl="0" marL="228600" marR="0" rtl="0" algn="just">
              <a:lnSpc>
                <a:spcPct val="100000"/>
              </a:lnSpc>
              <a:spcBef>
                <a:spcPts val="1000"/>
              </a:spcBef>
              <a:spcAft>
                <a:spcPts val="0"/>
              </a:spcAft>
              <a:buClr>
                <a:srgbClr val="000000"/>
              </a:buClr>
              <a:buSzPts val="2600"/>
              <a:buFont typeface="Arial"/>
              <a:buChar char="•"/>
            </a:pPr>
            <a:r>
              <a:rPr b="1" i="0" lang="en-US" sz="2600" u="sng">
                <a:solidFill>
                  <a:srgbClr val="000000"/>
                </a:solidFill>
                <a:latin typeface="Arial"/>
                <a:ea typeface="Arial"/>
                <a:cs typeface="Arial"/>
                <a:sym typeface="Arial"/>
              </a:rPr>
              <a:t>Ejemplos de DBMS: </a:t>
            </a:r>
            <a:r>
              <a:rPr b="0" i="0" lang="en-US" sz="2600" u="none">
                <a:solidFill>
                  <a:srgbClr val="000000"/>
                </a:solidFill>
                <a:latin typeface="Arial"/>
                <a:ea typeface="Arial"/>
                <a:cs typeface="Arial"/>
                <a:sym typeface="Arial"/>
              </a:rPr>
              <a:t>Oracle, IBM DB2, Microsoft SQL Server, Interbase, MySQL y PostgreSQL, entre otros</a:t>
            </a:r>
            <a:endParaRPr/>
          </a:p>
        </p:txBody>
      </p:sp>
      <p:sp>
        <p:nvSpPr>
          <p:cNvPr id="799" name="Google Shape;799;p86"/>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800" name="Google Shape;800;p86"/>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5" name="Shape 805"/>
        <p:cNvGrpSpPr/>
        <p:nvPr/>
      </p:nvGrpSpPr>
      <p:grpSpPr>
        <a:xfrm>
          <a:off x="0" y="0"/>
          <a:ext cx="0" cy="0"/>
          <a:chOff x="0" y="0"/>
          <a:chExt cx="0" cy="0"/>
        </a:xfrm>
      </p:grpSpPr>
      <p:sp>
        <p:nvSpPr>
          <p:cNvPr id="806" name="Google Shape;806;p87"/>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807" name="Google Shape;807;p87"/>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En general en una base de datos hay más de una tabla, que habitualmente están relacionadas entre ellas</a:t>
            </a:r>
            <a:endParaRPr/>
          </a:p>
          <a:p>
            <a:pPr indent="-228600" lvl="0" marL="228600" marR="0" rtl="0" algn="just">
              <a:lnSpc>
                <a:spcPct val="10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Las tablas se conectan a través de un campo común que ambas poseen: específicamente el identificador de una tabla puede ser atributo de otra con la finalidad de proveer un vínculo entre ambas</a:t>
            </a:r>
            <a:endParaRPr/>
          </a:p>
        </p:txBody>
      </p:sp>
      <p:sp>
        <p:nvSpPr>
          <p:cNvPr id="808" name="Google Shape;808;p87"/>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809" name="Google Shape;809;p87"/>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4" name="Shape 814"/>
        <p:cNvGrpSpPr/>
        <p:nvPr/>
      </p:nvGrpSpPr>
      <p:grpSpPr>
        <a:xfrm>
          <a:off x="0" y="0"/>
          <a:ext cx="0" cy="0"/>
          <a:chOff x="0" y="0"/>
          <a:chExt cx="0" cy="0"/>
        </a:xfrm>
      </p:grpSpPr>
      <p:sp>
        <p:nvSpPr>
          <p:cNvPr id="815" name="Google Shape;815;p88"/>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Introducción</a:t>
            </a:r>
            <a:br>
              <a:rPr b="1" i="0" lang="en-US" sz="4000" u="none">
                <a:solidFill>
                  <a:srgbClr val="000000"/>
                </a:solidFill>
                <a:latin typeface="Arial"/>
                <a:ea typeface="Arial"/>
                <a:cs typeface="Arial"/>
                <a:sym typeface="Arial"/>
              </a:rPr>
            </a:br>
            <a:r>
              <a:rPr b="0" i="1" lang="en-US" sz="2800" u="none">
                <a:solidFill>
                  <a:srgbClr val="000000"/>
                </a:solidFill>
                <a:latin typeface="Arial"/>
                <a:ea typeface="Arial"/>
                <a:cs typeface="Arial"/>
                <a:sym typeface="Arial"/>
              </a:rPr>
              <a:t>Repaso</a:t>
            </a:r>
            <a:endParaRPr/>
          </a:p>
        </p:txBody>
      </p:sp>
      <p:sp>
        <p:nvSpPr>
          <p:cNvPr id="816" name="Google Shape;816;p88"/>
          <p:cNvSpPr txBox="1"/>
          <p:nvPr/>
        </p:nvSpPr>
        <p:spPr>
          <a:xfrm>
            <a:off x="628650" y="2160587"/>
            <a:ext cx="851535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1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Ese fue el caso de CLIENTE y VENDEDORES. El identificador primario de “CLIENTE” era Nº de Cliente, el identificador primario de “VENDEDORES” era el Nº de Vendedor y se relacionaban mediante el campo Nº de Vendedor</a:t>
            </a:r>
            <a:endParaRPr/>
          </a:p>
          <a:p>
            <a:pPr indent="-228600" lvl="0" marL="228600" marR="0" rtl="0" algn="just">
              <a:lnSpc>
                <a:spcPct val="11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En la tabla CLIENTE, al campo Nº de Vendedor, no es el identificador primario: es el identificador secundario </a:t>
            </a:r>
            <a:endParaRPr/>
          </a:p>
          <a:p>
            <a:pPr indent="-228600" lvl="0" marL="228600" marR="0" rtl="0" algn="just">
              <a:lnSpc>
                <a:spcPct val="11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Identificador Primario: El campo que identifica inequívocamente a una entidad</a:t>
            </a:r>
            <a:endParaRPr/>
          </a:p>
          <a:p>
            <a:pPr indent="0" lvl="0" marL="0" marR="0" rtl="0" algn="l">
              <a:lnSpc>
                <a:spcPct val="100000"/>
              </a:lnSpc>
              <a:spcBef>
                <a:spcPts val="0"/>
              </a:spcBef>
              <a:spcAft>
                <a:spcPts val="0"/>
              </a:spcAft>
              <a:buNone/>
            </a:pPr>
            <a:r>
              <a:t/>
            </a:r>
            <a:endParaRPr b="0" i="0" sz="2400" u="none">
              <a:solidFill>
                <a:srgbClr val="000000"/>
              </a:solidFill>
              <a:latin typeface="Arial"/>
              <a:ea typeface="Arial"/>
              <a:cs typeface="Arial"/>
              <a:sym typeface="Arial"/>
            </a:endParaRPr>
          </a:p>
        </p:txBody>
      </p:sp>
      <p:sp>
        <p:nvSpPr>
          <p:cNvPr id="817" name="Google Shape;817;p88"/>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818" name="Google Shape;818;p88"/>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2"/>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62" name="Google Shape;262;p32"/>
          <p:cNvSpPr txBox="1"/>
          <p:nvPr/>
        </p:nvSpPr>
        <p:spPr>
          <a:xfrm>
            <a:off x="628650" y="21605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Pero, por más que en los tres casos se habla de los mismos datos (los artículos que la empresa comercializaba), </a:t>
            </a:r>
            <a:r>
              <a:rPr b="1" i="0" lang="en-US" sz="2000" u="none">
                <a:solidFill>
                  <a:srgbClr val="000000"/>
                </a:solidFill>
                <a:latin typeface="Arial"/>
                <a:ea typeface="Arial"/>
                <a:cs typeface="Arial"/>
                <a:sym typeface="Arial"/>
              </a:rPr>
              <a:t>no se podía compartir esa información</a:t>
            </a:r>
            <a:r>
              <a:rPr b="0" i="0" lang="en-US" sz="2000" u="none">
                <a:solidFill>
                  <a:srgbClr val="000000"/>
                </a:solidFill>
                <a:latin typeface="Arial"/>
                <a:ea typeface="Arial"/>
                <a:cs typeface="Arial"/>
                <a:sym typeface="Arial"/>
              </a:rPr>
              <a:t>, ya que las aplicaciones que había desarrollado cada sector guardaban la información en un </a:t>
            </a:r>
            <a:r>
              <a:rPr b="1" i="0" lang="en-US" sz="2000" u="none">
                <a:solidFill>
                  <a:srgbClr val="000000"/>
                </a:solidFill>
                <a:latin typeface="Arial"/>
                <a:ea typeface="Arial"/>
                <a:cs typeface="Arial"/>
                <a:sym typeface="Arial"/>
              </a:rPr>
              <a:t>formato distinto que servía en forma especifica para cada caso</a:t>
            </a:r>
            <a:endParaRPr/>
          </a:p>
          <a:p>
            <a:pPr indent="-228600" lvl="0" marL="228600" marR="0" rtl="0" algn="just">
              <a:lnSpc>
                <a:spcPct val="90000"/>
              </a:lnSpc>
              <a:spcBef>
                <a:spcPts val="1000"/>
              </a:spcBef>
              <a:spcAft>
                <a:spcPts val="0"/>
              </a:spcAft>
              <a:buClr>
                <a:srgbClr val="000000"/>
              </a:buClr>
              <a:buSzPts val="2000"/>
              <a:buFont typeface="Arial"/>
              <a:buChar char="•"/>
            </a:pPr>
            <a:r>
              <a:rPr b="0" i="0" lang="en-US" sz="2000" u="none">
                <a:solidFill>
                  <a:srgbClr val="000000"/>
                </a:solidFill>
                <a:latin typeface="Arial"/>
                <a:ea typeface="Arial"/>
                <a:cs typeface="Arial"/>
                <a:sym typeface="Arial"/>
              </a:rPr>
              <a:t>Para solucionar este inconveniente, las organizaciones se veían obligadas a </a:t>
            </a:r>
            <a:r>
              <a:rPr b="1" i="0" lang="en-US" sz="2000" u="none">
                <a:solidFill>
                  <a:srgbClr val="000000"/>
                </a:solidFill>
                <a:latin typeface="Arial"/>
                <a:ea typeface="Arial"/>
                <a:cs typeface="Arial"/>
                <a:sym typeface="Arial"/>
              </a:rPr>
              <a:t>exportar los datos a los diferentes formatos </a:t>
            </a:r>
            <a:r>
              <a:rPr b="0" i="0" lang="en-US" sz="2000" u="none">
                <a:solidFill>
                  <a:srgbClr val="000000"/>
                </a:solidFill>
                <a:latin typeface="Arial"/>
                <a:ea typeface="Arial"/>
                <a:cs typeface="Arial"/>
                <a:sym typeface="Arial"/>
              </a:rPr>
              <a:t>que requería cada aplicación, tarea que era de por sí bastante engorrosa y no siempre posible</a:t>
            </a:r>
            <a:endParaRPr/>
          </a:p>
          <a:p>
            <a:pPr indent="0" lvl="0" marL="0" marR="0" rtl="0" algn="l">
              <a:lnSpc>
                <a:spcPct val="100000"/>
              </a:lnSpc>
              <a:spcBef>
                <a:spcPts val="0"/>
              </a:spcBef>
              <a:spcAft>
                <a:spcPts val="0"/>
              </a:spcAft>
              <a:buNone/>
            </a:pPr>
            <a:r>
              <a:t/>
            </a:r>
            <a:endParaRPr b="0" i="0" sz="2000" u="none">
              <a:solidFill>
                <a:srgbClr val="000000"/>
              </a:solidFill>
              <a:latin typeface="Arial"/>
              <a:ea typeface="Arial"/>
              <a:cs typeface="Arial"/>
              <a:sym typeface="Arial"/>
            </a:endParaRPr>
          </a:p>
        </p:txBody>
      </p:sp>
      <p:sp>
        <p:nvSpPr>
          <p:cNvPr id="263" name="Google Shape;263;p32"/>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64" name="Google Shape;264;p32"/>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pic>
        <p:nvPicPr>
          <p:cNvPr id="265" name="Google Shape;265;p32"/>
          <p:cNvPicPr preferRelativeResize="0"/>
          <p:nvPr/>
        </p:nvPicPr>
        <p:blipFill rotWithShape="1">
          <a:blip r:embed="rId3">
            <a:alphaModFix/>
          </a:blip>
          <a:srcRect b="0" l="0" r="0" t="0"/>
          <a:stretch/>
        </p:blipFill>
        <p:spPr>
          <a:xfrm>
            <a:off x="6235700" y="4543425"/>
            <a:ext cx="2090737" cy="1968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33"/>
          <p:cNvPicPr preferRelativeResize="0"/>
          <p:nvPr/>
        </p:nvPicPr>
        <p:blipFill rotWithShape="1">
          <a:blip r:embed="rId3">
            <a:alphaModFix/>
          </a:blip>
          <a:srcRect b="0" l="0" r="0" t="0"/>
          <a:stretch/>
        </p:blipFill>
        <p:spPr>
          <a:xfrm>
            <a:off x="7296150" y="1443037"/>
            <a:ext cx="1711325" cy="1044575"/>
          </a:xfrm>
          <a:prstGeom prst="rect">
            <a:avLst/>
          </a:prstGeom>
          <a:noFill/>
          <a:ln>
            <a:noFill/>
          </a:ln>
        </p:spPr>
      </p:pic>
      <p:sp>
        <p:nvSpPr>
          <p:cNvPr id="272" name="Google Shape;272;p33"/>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73" name="Google Shape;273;p33"/>
          <p:cNvSpPr txBox="1"/>
          <p:nvPr/>
        </p:nvSpPr>
        <p:spPr>
          <a:xfrm>
            <a:off x="628650" y="2249487"/>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Pero el principal problema era que se debía </a:t>
            </a:r>
            <a:r>
              <a:rPr b="1" i="0" lang="en-US" sz="2200" u="none">
                <a:solidFill>
                  <a:srgbClr val="000000"/>
                </a:solidFill>
                <a:latin typeface="Arial"/>
                <a:ea typeface="Arial"/>
                <a:cs typeface="Arial"/>
                <a:sym typeface="Arial"/>
              </a:rPr>
              <a:t>mantener varias copias de la misma información </a:t>
            </a:r>
            <a:r>
              <a:rPr b="0" i="0" lang="en-US" sz="2200" u="none">
                <a:solidFill>
                  <a:srgbClr val="000000"/>
                </a:solidFill>
                <a:latin typeface="Arial"/>
                <a:ea typeface="Arial"/>
                <a:cs typeface="Arial"/>
                <a:sym typeface="Arial"/>
              </a:rPr>
              <a:t>en los diferentes formatos que requerían las aplicaciones existentes </a:t>
            </a:r>
            <a:endParaRPr/>
          </a:p>
          <a:p>
            <a:pPr indent="-228600" lvl="0" marL="228600" marR="0" rtl="0" algn="just">
              <a:lnSpc>
                <a:spcPct val="100000"/>
              </a:lnSpc>
              <a:spcBef>
                <a:spcPts val="100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Este procedimiento, inevitablemente creaba </a:t>
            </a:r>
            <a:r>
              <a:rPr b="1" i="0" lang="en-US" sz="2200" u="none">
                <a:solidFill>
                  <a:srgbClr val="000000"/>
                </a:solidFill>
                <a:latin typeface="Arial"/>
                <a:ea typeface="Arial"/>
                <a:cs typeface="Arial"/>
                <a:sym typeface="Arial"/>
              </a:rPr>
              <a:t>redundancia de información</a:t>
            </a:r>
            <a:r>
              <a:rPr b="0" i="0" lang="en-US" sz="2200" u="none">
                <a:solidFill>
                  <a:srgbClr val="000000"/>
                </a:solidFill>
                <a:latin typeface="Arial"/>
                <a:ea typeface="Arial"/>
                <a:cs typeface="Arial"/>
                <a:sym typeface="Arial"/>
              </a:rPr>
              <a:t>: imaginen en una empresa, la cantidad de veces que era necesario guardar el nombre de cada uno de los productos</a:t>
            </a:r>
            <a:endParaRPr/>
          </a:p>
          <a:p>
            <a:pPr indent="-228600" lvl="0" marL="228600" marR="0" rtl="0" algn="just">
              <a:lnSpc>
                <a:spcPct val="100000"/>
              </a:lnSpc>
              <a:spcBef>
                <a:spcPts val="1000"/>
              </a:spcBef>
              <a:spcAft>
                <a:spcPts val="0"/>
              </a:spcAft>
              <a:buClr>
                <a:srgbClr val="000000"/>
              </a:buClr>
              <a:buSzPts val="2200"/>
              <a:buFont typeface="Arial"/>
              <a:buChar char="•"/>
            </a:pPr>
            <a:r>
              <a:rPr b="0" i="0" lang="en-US" sz="2200" u="none">
                <a:solidFill>
                  <a:srgbClr val="000000"/>
                </a:solidFill>
                <a:latin typeface="Arial"/>
                <a:ea typeface="Arial"/>
                <a:cs typeface="Arial"/>
                <a:sym typeface="Arial"/>
              </a:rPr>
              <a:t>A su vez, </a:t>
            </a:r>
            <a:r>
              <a:rPr b="1" i="0" lang="en-US" sz="2200" u="none">
                <a:solidFill>
                  <a:srgbClr val="000000"/>
                </a:solidFill>
                <a:latin typeface="Arial"/>
                <a:ea typeface="Arial"/>
                <a:cs typeface="Arial"/>
                <a:sym typeface="Arial"/>
              </a:rPr>
              <a:t>inconsistencia</a:t>
            </a:r>
            <a:r>
              <a:rPr b="0" i="0" lang="en-US" sz="2200" u="none">
                <a:solidFill>
                  <a:srgbClr val="000000"/>
                </a:solidFill>
                <a:latin typeface="Arial"/>
                <a:ea typeface="Arial"/>
                <a:cs typeface="Arial"/>
                <a:sym typeface="Arial"/>
              </a:rPr>
              <a:t>: múltiples copias conllevan inevitablemente a errores. El </a:t>
            </a:r>
            <a:r>
              <a:rPr b="1" i="0" lang="en-US" sz="2200" u="none">
                <a:solidFill>
                  <a:srgbClr val="000000"/>
                </a:solidFill>
                <a:latin typeface="Arial"/>
                <a:ea typeface="Arial"/>
                <a:cs typeface="Arial"/>
                <a:sym typeface="Arial"/>
              </a:rPr>
              <a:t>costo de mantenimiento </a:t>
            </a:r>
            <a:r>
              <a:rPr b="0" i="0" lang="en-US" sz="2200" u="none">
                <a:solidFill>
                  <a:srgbClr val="000000"/>
                </a:solidFill>
                <a:latin typeface="Arial"/>
                <a:ea typeface="Arial"/>
                <a:cs typeface="Arial"/>
                <a:sym typeface="Arial"/>
              </a:rPr>
              <a:t>era altísimo: sí un cliente cambiaba de dirección había que cambiar el dato en tantos archivos como aplicaciones hubiera</a:t>
            </a:r>
            <a:endParaRPr/>
          </a:p>
        </p:txBody>
      </p:sp>
      <p:sp>
        <p:nvSpPr>
          <p:cNvPr id="274" name="Google Shape;274;p33"/>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75" name="Google Shape;275;p33"/>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pic>
        <p:nvPicPr>
          <p:cNvPr id="281" name="Google Shape;281;p34"/>
          <p:cNvPicPr preferRelativeResize="0"/>
          <p:nvPr/>
        </p:nvPicPr>
        <p:blipFill rotWithShape="1">
          <a:blip r:embed="rId3">
            <a:alphaModFix/>
          </a:blip>
          <a:srcRect b="0" l="0" r="0" t="0"/>
          <a:stretch/>
        </p:blipFill>
        <p:spPr>
          <a:xfrm>
            <a:off x="6853237" y="1476375"/>
            <a:ext cx="1584325" cy="1066800"/>
          </a:xfrm>
          <a:prstGeom prst="rect">
            <a:avLst/>
          </a:prstGeom>
          <a:noFill/>
          <a:ln>
            <a:noFill/>
          </a:ln>
        </p:spPr>
      </p:pic>
      <p:sp>
        <p:nvSpPr>
          <p:cNvPr id="282" name="Google Shape;282;p34"/>
          <p:cNvSpPr txBox="1"/>
          <p:nvPr/>
        </p:nvSpPr>
        <p:spPr>
          <a:xfrm>
            <a:off x="628650" y="900112"/>
            <a:ext cx="7886700" cy="1220787"/>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rgbClr val="000000"/>
              </a:buClr>
              <a:buSzPts val="4000"/>
              <a:buFont typeface="Arial"/>
              <a:buNone/>
            </a:pPr>
            <a:r>
              <a:rPr b="1" i="0" lang="en-US" sz="4000" u="none">
                <a:solidFill>
                  <a:srgbClr val="000000"/>
                </a:solidFill>
                <a:latin typeface="Arial"/>
                <a:ea typeface="Arial"/>
                <a:cs typeface="Arial"/>
                <a:sym typeface="Arial"/>
              </a:rPr>
              <a:t>Necesidades de Almacenar Información</a:t>
            </a:r>
            <a:endParaRPr/>
          </a:p>
        </p:txBody>
      </p:sp>
      <p:sp>
        <p:nvSpPr>
          <p:cNvPr id="283" name="Google Shape;283;p34"/>
          <p:cNvSpPr txBox="1"/>
          <p:nvPr/>
        </p:nvSpPr>
        <p:spPr>
          <a:xfrm>
            <a:off x="628650" y="2428875"/>
            <a:ext cx="7886700" cy="4351337"/>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90000"/>
              </a:lnSpc>
              <a:spcBef>
                <a:spcPts val="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Entonces surge la necesidad de crear un sistema al cual </a:t>
            </a:r>
            <a:r>
              <a:rPr b="1" lang="en-US" sz="2400"/>
              <a:t>acceden</a:t>
            </a:r>
            <a:r>
              <a:rPr b="1" i="0" lang="en-US" sz="2400" u="none">
                <a:solidFill>
                  <a:srgbClr val="000000"/>
                </a:solidFill>
                <a:latin typeface="Arial"/>
                <a:ea typeface="Arial"/>
                <a:cs typeface="Arial"/>
                <a:sym typeface="Arial"/>
              </a:rPr>
              <a:t> todas las aplicaciones </a:t>
            </a:r>
            <a:r>
              <a:rPr b="0" i="0" lang="en-US" sz="2400" u="none">
                <a:solidFill>
                  <a:srgbClr val="000000"/>
                </a:solidFill>
                <a:latin typeface="Arial"/>
                <a:ea typeface="Arial"/>
                <a:cs typeface="Arial"/>
                <a:sym typeface="Arial"/>
              </a:rPr>
              <a:t>de la organización </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Se desea que, por ejemplo, al ingresar los datos de un cliente, este registro sirva a todos los sectores y que </a:t>
            </a:r>
            <a:r>
              <a:rPr b="1" i="0" lang="en-US" sz="2400" u="none">
                <a:solidFill>
                  <a:srgbClr val="000000"/>
                </a:solidFill>
                <a:latin typeface="Arial"/>
                <a:ea typeface="Arial"/>
                <a:cs typeface="Arial"/>
                <a:sym typeface="Arial"/>
              </a:rPr>
              <a:t>si este cliente cambia de domicilio, todas las aplicaciones lo registren </a:t>
            </a:r>
            <a:endParaRPr/>
          </a:p>
          <a:p>
            <a:pPr indent="-228600" lvl="0" marL="228600" marR="0" rtl="0" algn="just">
              <a:lnSpc>
                <a:spcPct val="90000"/>
              </a:lnSpc>
              <a:spcBef>
                <a:spcPts val="1000"/>
              </a:spcBef>
              <a:spcAft>
                <a:spcPts val="0"/>
              </a:spcAft>
              <a:buClr>
                <a:srgbClr val="000000"/>
              </a:buClr>
              <a:buSzPts val="2400"/>
              <a:buFont typeface="Arial"/>
              <a:buChar char="•"/>
            </a:pPr>
            <a:r>
              <a:rPr b="0" i="0" lang="en-US" sz="2400" u="none">
                <a:solidFill>
                  <a:srgbClr val="000000"/>
                </a:solidFill>
                <a:latin typeface="Arial"/>
                <a:ea typeface="Arial"/>
                <a:cs typeface="Arial"/>
                <a:sym typeface="Arial"/>
              </a:rPr>
              <a:t>En definitiva, se busca que todas los sistemas en una organización (ventas, contabilidad, compras, etc.) </a:t>
            </a:r>
            <a:r>
              <a:rPr b="1" i="0" lang="en-US" sz="2400" u="none">
                <a:solidFill>
                  <a:srgbClr val="000000"/>
                </a:solidFill>
                <a:latin typeface="Arial"/>
                <a:ea typeface="Arial"/>
                <a:cs typeface="Arial"/>
                <a:sym typeface="Arial"/>
              </a:rPr>
              <a:t>compartan un sólo almacén de datos</a:t>
            </a:r>
            <a:endParaRPr/>
          </a:p>
        </p:txBody>
      </p:sp>
      <p:sp>
        <p:nvSpPr>
          <p:cNvPr id="284" name="Google Shape;284;p34"/>
          <p:cNvSpPr txBox="1"/>
          <p:nvPr/>
        </p:nvSpPr>
        <p:spPr>
          <a:xfrm>
            <a:off x="0" y="6575425"/>
            <a:ext cx="3086100" cy="365125"/>
          </a:xfrm>
          <a:prstGeom prst="rect">
            <a:avLst/>
          </a:prstGeom>
          <a:noFill/>
          <a:ln>
            <a:noFill/>
          </a:ln>
        </p:spPr>
        <p:txBody>
          <a:bodyPr anchorCtr="0" anchor="ctr" bIns="46800" lIns="90000" spcFirstLastPara="1" rIns="90000" wrap="square" tIns="46800">
            <a:noAutofit/>
          </a:bodyPr>
          <a:lstStyle/>
          <a:p>
            <a:pPr indent="0" lvl="0" marL="0" marR="0" rtl="0" algn="l">
              <a:lnSpc>
                <a:spcPct val="100000"/>
              </a:lnSpc>
              <a:spcBef>
                <a:spcPts val="0"/>
              </a:spcBef>
              <a:spcAft>
                <a:spcPts val="0"/>
              </a:spcAft>
              <a:buClr>
                <a:srgbClr val="FFFFFF"/>
              </a:buClr>
              <a:buSzPts val="1200"/>
              <a:buFont typeface="Arial"/>
              <a:buNone/>
            </a:pPr>
            <a:r>
              <a:rPr b="0" i="0" lang="en-US" sz="1200" u="none">
                <a:solidFill>
                  <a:srgbClr val="FFFFFF"/>
                </a:solidFill>
                <a:latin typeface="Arial"/>
                <a:ea typeface="Arial"/>
                <a:cs typeface="Arial"/>
                <a:sym typeface="Arial"/>
              </a:rPr>
              <a:t>Módulo 3: Bases de Datos</a:t>
            </a:r>
            <a:endParaRPr/>
          </a:p>
        </p:txBody>
      </p:sp>
      <p:sp>
        <p:nvSpPr>
          <p:cNvPr id="285" name="Google Shape;285;p34"/>
          <p:cNvSpPr txBox="1"/>
          <p:nvPr/>
        </p:nvSpPr>
        <p:spPr>
          <a:xfrm>
            <a:off x="7086600" y="6575425"/>
            <a:ext cx="2057400" cy="365125"/>
          </a:xfrm>
          <a:prstGeom prst="rect">
            <a:avLst/>
          </a:prstGeom>
          <a:noFill/>
          <a:ln>
            <a:noFill/>
          </a:ln>
        </p:spPr>
        <p:txBody>
          <a:bodyPr anchorCtr="0" anchor="ctr" bIns="46800" lIns="90000" spcFirstLastPara="1" rIns="90000" wrap="square" tIns="46800">
            <a:noAutofit/>
          </a:bodyPr>
          <a:lstStyle/>
          <a:p>
            <a:pPr indent="0" lvl="0" marL="0" marR="0" rtl="0" algn="r">
              <a:lnSpc>
                <a:spcPct val="100000"/>
              </a:lnSpc>
              <a:spcBef>
                <a:spcPts val="0"/>
              </a:spcBef>
              <a:spcAft>
                <a:spcPts val="0"/>
              </a:spcAft>
              <a:buClr>
                <a:srgbClr val="FFFFFF"/>
              </a:buClr>
              <a:buSzPts val="1200"/>
              <a:buFont typeface="Arial"/>
              <a:buNone/>
            </a:pPr>
            <a:fld id="{00000000-1234-1234-1234-123412341234}" type="slidenum">
              <a:rPr b="0" i="0" lang="en-US" sz="1200" u="none">
                <a:solidFill>
                  <a:srgbClr val="FFFFFF"/>
                </a:solidFill>
                <a:latin typeface="Arial"/>
                <a:ea typeface="Arial"/>
                <a:cs typeface="Arial"/>
                <a:sym typeface="Arial"/>
              </a:rP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CFP-2019">
  <a:themeElements>
    <a:clrScheme name="Tema de 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